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  <p:sldMasterId id="2147483693" r:id="rId3"/>
  </p:sldMasterIdLst>
  <p:notesMasterIdLst>
    <p:notesMasterId r:id="rId32"/>
  </p:notesMasterIdLst>
  <p:sldIdLst>
    <p:sldId id="354" r:id="rId4"/>
    <p:sldId id="357" r:id="rId5"/>
    <p:sldId id="358" r:id="rId6"/>
    <p:sldId id="272" r:id="rId7"/>
    <p:sldId id="344" r:id="rId8"/>
    <p:sldId id="345" r:id="rId9"/>
    <p:sldId id="323" r:id="rId10"/>
    <p:sldId id="347" r:id="rId11"/>
    <p:sldId id="280" r:id="rId12"/>
    <p:sldId id="282" r:id="rId13"/>
    <p:sldId id="283" r:id="rId14"/>
    <p:sldId id="326" r:id="rId15"/>
    <p:sldId id="284" r:id="rId16"/>
    <p:sldId id="286" r:id="rId17"/>
    <p:sldId id="327" r:id="rId18"/>
    <p:sldId id="328" r:id="rId19"/>
    <p:sldId id="288" r:id="rId20"/>
    <p:sldId id="333" r:id="rId21"/>
    <p:sldId id="329" r:id="rId22"/>
    <p:sldId id="336" r:id="rId23"/>
    <p:sldId id="353" r:id="rId24"/>
    <p:sldId id="348" r:id="rId25"/>
    <p:sldId id="349" r:id="rId26"/>
    <p:sldId id="351" r:id="rId27"/>
    <p:sldId id="335" r:id="rId28"/>
    <p:sldId id="338" r:id="rId29"/>
    <p:sldId id="352" r:id="rId30"/>
    <p:sldId id="35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04"/>
    </p:cViewPr>
  </p:sorterViewPr>
  <p:notesViewPr>
    <p:cSldViewPr>
      <p:cViewPr varScale="1">
        <p:scale>
          <a:sx n="61" d="100"/>
          <a:sy n="61" d="100"/>
        </p:scale>
        <p:origin x="-1998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9007CC3-F256-4565-B233-D5892E1ED7FE}" type="datetimeFigureOut">
              <a:rPr lang="en-US"/>
              <a:pPr>
                <a:defRPr/>
              </a:pPr>
              <a:t>27-Mar-20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387E19A-1D15-4BAE-BCFA-39670772956C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18436" name="عنصر نائب لرقم الشريحة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1" eaLnBrk="1" hangingPunct="1"/>
            <a:fld id="{3A6B921C-5D23-4FBD-AEDC-CCE01F072B6A}" type="slidenum">
              <a:rPr lang="ar-SA" sz="1200">
                <a:latin typeface="Calibri" pitchFamily="34" charset="0"/>
              </a:rPr>
              <a:pPr rtl="1" eaLnBrk="1" hangingPunct="1"/>
              <a:t>2</a:t>
            </a:fld>
            <a:endParaRPr lang="ar-SA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C48F5C-C68B-45AC-8B43-E6BDBCD0A655}" type="slidenum">
              <a:rPr lang="ar-SA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B5C0F1-12FA-4482-B9EB-7283BB24CE7D}" type="slidenum">
              <a:rPr lang="ar-SA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28DF7F-2765-462F-B459-62101E5FFD71}" type="slidenum">
              <a:rPr lang="ar-SA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8C8D2-80D3-4BBB-B27B-FEC27B58DEA4}" type="slidenum">
              <a:rPr lang="ar-SA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DA0B5E-CEFB-4860-B070-5F253894A9C6}" type="slidenum">
              <a:rPr lang="ar-SA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3F4FDC-0F3C-4C19-9895-5D43BB97D40F}" type="slidenum">
              <a:rPr lang="ar-SA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582C0C-3EC1-410D-B593-033A4124CFAC}" type="slidenum">
              <a:rPr lang="ar-SA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r" rtl="1">
              <a:spcBef>
                <a:spcPct val="0"/>
              </a:spcBef>
            </a:pPr>
            <a:endParaRPr lang="en-US" sz="900" dirty="0" smtClean="0">
              <a:latin typeface="Times New Roman" pitchFamily="18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E7F0EF-F9C1-4062-B2FF-1F800CE031BB}" type="slidenum">
              <a:rPr lang="ar-SA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DA70FB-7509-4E4E-A1DE-4A75681FAC9D}" type="slidenum">
              <a:rPr lang="ar-SA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AAC5A2-9E41-4F95-9671-BD6984C87078}" type="slidenum">
              <a:rPr lang="ar-SA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E19A-1D15-4BAE-BCFA-39670772956C}" type="slidenum">
              <a:rPr lang="ar-SA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133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1B3F9EA-A19F-4D30-AA45-B9B6B8C97DE2}" type="slidenum">
              <a:rPr lang="ar-SA" sz="1200">
                <a:latin typeface="Calibri" pitchFamily="34" charset="0"/>
              </a:rPr>
              <a:pPr algn="r"/>
              <a:t>21</a:t>
            </a:fld>
            <a:endParaRPr lang="en-CA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1228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B5232D-CC2F-4706-B5E5-04EF3FAF7BC3}" type="slidenum">
              <a:rPr lang="ar-SA" sz="1200">
                <a:latin typeface="Calibri" pitchFamily="34" charset="0"/>
              </a:rPr>
              <a:pPr algn="r"/>
              <a:t>22</a:t>
            </a:fld>
            <a:endParaRPr lang="en-CA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dirty="0" smtClean="0"/>
          </a:p>
        </p:txBody>
      </p:sp>
      <p:sp>
        <p:nvSpPr>
          <p:cNvPr id="1249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AFD77D-8A75-408A-97B5-B782785F6211}" type="slidenum">
              <a:rPr lang="ar-SA" sz="1200">
                <a:latin typeface="Calibri" pitchFamily="34" charset="0"/>
              </a:rPr>
              <a:pPr algn="r"/>
              <a:t>23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0"/>
              </a:spcBef>
            </a:pPr>
            <a:r>
              <a:rPr lang="ar-SA" smtClean="0"/>
              <a:t>ملاحظة السلوك الذي سيتم نمذجته</a:t>
            </a:r>
          </a:p>
          <a:p>
            <a:pPr algn="r">
              <a:spcBef>
                <a:spcPct val="0"/>
              </a:spcBef>
            </a:pPr>
            <a:endParaRPr lang="ar-SA" smtClean="0"/>
          </a:p>
          <a:p>
            <a:pPr algn="r">
              <a:spcBef>
                <a:spcPct val="0"/>
              </a:spcBef>
            </a:pPr>
            <a:r>
              <a:rPr lang="ar-SA" smtClean="0"/>
              <a:t>القيام بالدور</a:t>
            </a:r>
          </a:p>
          <a:p>
            <a:pPr algn="r">
              <a:spcBef>
                <a:spcPct val="0"/>
              </a:spcBef>
            </a:pPr>
            <a:endParaRPr lang="ar-SA" smtClean="0"/>
          </a:p>
          <a:p>
            <a:pPr algn="r">
              <a:spcBef>
                <a:spcPct val="0"/>
              </a:spcBef>
            </a:pPr>
            <a:r>
              <a:rPr lang="ar-SA" smtClean="0"/>
              <a:t>استقبال التغذية الراجعة</a:t>
            </a:r>
          </a:p>
          <a:p>
            <a:pPr algn="r">
              <a:spcBef>
                <a:spcPct val="0"/>
              </a:spcBef>
            </a:pPr>
            <a:r>
              <a:rPr lang="ar-SA" smtClean="0"/>
              <a:t>إنتهاز الفرص للتدريب على المهارة في المواقف الحياتية </a:t>
            </a:r>
          </a:p>
          <a:p>
            <a:pPr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74448C-14EC-48F3-9D42-F055728C71E6}" type="slidenum">
              <a:rPr lang="ar-SA"/>
              <a:pPr/>
              <a:t>25</a:t>
            </a:fld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BB4926-9238-45EF-9DBC-216F47FE7EDD}" type="slidenum">
              <a:rPr lang="ar-SA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1310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9041C53-7EB9-4422-8944-D0D7E3E14507}" type="slidenum">
              <a:rPr lang="ar-SA" sz="1200">
                <a:latin typeface="Calibri" pitchFamily="34" charset="0"/>
              </a:rPr>
              <a:pPr algn="r"/>
              <a:t>27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D2435F-660E-425A-84E9-49E66055018C}" type="slidenum">
              <a:rPr lang="ar-SA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1146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B9949C1-2E8F-482B-BF6F-FC9601DDE95A}" type="slidenum">
              <a:rPr lang="ar-SA" sz="1200">
                <a:latin typeface="Calibri" pitchFamily="34" charset="0"/>
              </a:rPr>
              <a:pPr algn="r"/>
              <a:t>5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1167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259536A-34F4-4DD6-9AA6-264A7601B810}" type="slidenum">
              <a:rPr lang="ar-SA" sz="1200">
                <a:latin typeface="Calibri" pitchFamily="34" charset="0"/>
              </a:rPr>
              <a:pPr algn="r"/>
              <a:t>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DAA037-A0EB-4EA3-BC19-FABC3959B829}" type="slidenum">
              <a:rPr lang="ar-SA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1208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849F15-14F9-42B2-811B-20C8C259685F}" type="slidenum">
              <a:rPr lang="ar-SA" sz="1200">
                <a:latin typeface="Calibri" pitchFamily="34" charset="0"/>
              </a:rPr>
              <a:pPr algn="r"/>
              <a:t>8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B13479-442F-4A4E-A2EA-9BF5AF4E6778}" type="slidenum">
              <a:rPr lang="ar-SA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DCE4F0-F582-4EFC-82EE-54E9CC3B0245}" type="slidenum">
              <a:rPr lang="ar-SA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>
                <a:solidFill>
                  <a:srgbClr val="21436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895600"/>
            <a:ext cx="7772400" cy="30368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A750228-DCE3-4B29-BB6C-BD0AD377D99B}" type="datetime1">
              <a:rPr lang="en-US"/>
              <a:pPr>
                <a:defRPr/>
              </a:pPr>
              <a:t>27-Mar-20</a:t>
            </a:fld>
            <a:endParaRPr lang="en-CA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 rtlCol="0"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4272F1-9F37-4DEF-B772-C0D523524AE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E815652-376F-490C-8A41-E5B8EE6A47BA}" type="datetime1">
              <a:rPr lang="en-US"/>
              <a:pPr>
                <a:defRPr/>
              </a:pPr>
              <a:t>27-Mar-20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655C80-158C-4F90-95B2-8E96146E0E33}" type="datetime1">
              <a:rPr lang="en-US"/>
              <a:pPr>
                <a:defRPr/>
              </a:pPr>
              <a:t>27-Mar-20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5B132-D80B-45D5-B5F3-119CF24BD41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AB611-BAFB-4C5B-9F4C-9CF58F41C675}" type="datetime1">
              <a:rPr lang="en-US"/>
              <a:pPr>
                <a:defRPr/>
              </a:pPr>
              <a:t>27-Mar-20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F382D-9E37-4B4A-86DB-C740885D81E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88B44B-F460-4E99-BC58-73B8371A654F}" type="datetime1">
              <a:rPr lang="en-US"/>
              <a:pPr>
                <a:defRPr/>
              </a:pPr>
              <a:t>27-Mar-20</a:t>
            </a:fld>
            <a:endParaRPr lang="en-CA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122EA-18E6-4973-8FC7-767CC9317F1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F87457-2AB6-489D-BEEA-6848517E5DDB}" type="datetime1">
              <a:rPr lang="en-US"/>
              <a:pPr>
                <a:defRPr/>
              </a:pPr>
              <a:t>27-Mar-20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883E6-E333-4492-A848-6375C978FA7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321E9F-BA48-4115-B6F1-BB8E00981D5C}" type="datetime1">
              <a:rPr lang="en-US"/>
              <a:pPr>
                <a:defRPr/>
              </a:pPr>
              <a:t>27-Mar-20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90294-2F37-4557-A38A-9EAA2868DD3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4DF57-9461-45D7-892B-ACED85D7287B}" type="datetime1">
              <a:rPr lang="en-US"/>
              <a:pPr>
                <a:defRPr/>
              </a:pPr>
              <a:t>27-Mar-20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DB0F8-5497-458D-81AD-B0FFEC18385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7B3783-B15D-4771-9660-3C45312D2A35}" type="datetime1">
              <a:rPr lang="en-US"/>
              <a:pPr>
                <a:defRPr/>
              </a:pPr>
              <a:t>27-Mar-20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31F13-326E-4528-8947-530B064C055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E30F-E1A0-4384-AAEE-F58979B3BF8D}" type="datetime1">
              <a:rPr lang="en-US"/>
              <a:pPr>
                <a:defRPr/>
              </a:pPr>
              <a:t>27-Mar-20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E1346-12B9-4DAA-BF3E-1577F017B8E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CFEB3C-A97D-4F7E-97EB-125F5B99142E}" type="datetime1">
              <a:rPr lang="en-US"/>
              <a:pPr>
                <a:defRPr/>
              </a:pPr>
              <a:t>27-Mar-20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7A8EE822-7029-4F29-AC1B-9435337E5D3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1CBA-80CF-40A6-B5D6-CF0E9515645E}" type="datetime1">
              <a:rPr lang="en-US"/>
              <a:pPr>
                <a:defRPr/>
              </a:pPr>
              <a:t>27-Mar-20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62FE1-4F34-4305-9B27-2860AE0B178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5FC05-88BB-43CF-9C12-3B5DB0C0F79F}" type="datetime1">
              <a:rPr lang="en-US"/>
              <a:pPr>
                <a:defRPr/>
              </a:pPr>
              <a:t>27-Mar-20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11806-6F6E-4055-8CB2-304F1038451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36" r:id="rId10"/>
    <p:sldLayoutId id="2147483737" r:id="rId11"/>
    <p:sldLayoutId id="2147483729" r:id="rId12"/>
    <p:sldLayoutId id="2147483738" r:id="rId13"/>
    <p:sldLayoutId id="2147483739" r:id="rId14"/>
  </p:sldLayoutIdLst>
  <p:transition spd="med">
    <p:fade/>
  </p:transition>
  <p:hf hdr="0" ftr="0"/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hite rectangle.png"/>
          <p:cNvPicPr>
            <a:picLocks noChangeAspect="1"/>
          </p:cNvPicPr>
          <p:nvPr/>
        </p:nvPicPr>
        <p:blipFill>
          <a:blip r:embed="rId4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transition spd="med">
    <p:fade/>
  </p:transition>
  <p:hf hdr="0" ftr="0"/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4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509E2DE-C25B-4753-8619-847DEB9F99DF}" type="datetime1">
              <a:rPr lang="en-US"/>
              <a:pPr>
                <a:defRPr/>
              </a:pPr>
              <a:t>27-Mar-20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dirty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orbel" pitchFamily="34" charset="0"/>
              </a:defRPr>
            </a:lvl1pPr>
          </a:lstStyle>
          <a:p>
            <a:fld id="{6F2A2CB8-E8A8-4E9B-ACE0-FEAA2AFA5D24}" type="slidenum">
              <a:rPr lang="ar-SA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31" r:id="rId2"/>
    <p:sldLayoutId id="2147483741" r:id="rId3"/>
    <p:sldLayoutId id="2147483742" r:id="rId4"/>
    <p:sldLayoutId id="2147483743" r:id="rId5"/>
    <p:sldLayoutId id="2147483732" r:id="rId6"/>
    <p:sldLayoutId id="2147483744" r:id="rId7"/>
    <p:sldLayoutId id="2147483733" r:id="rId8"/>
    <p:sldLayoutId id="2147483745" r:id="rId9"/>
    <p:sldLayoutId id="2147483734" r:id="rId10"/>
    <p:sldLayoutId id="2147483735" r:id="rId11"/>
    <p:sldLayoutId id="2147483746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550275" cy="1471613"/>
          </a:xfrm>
        </p:spPr>
        <p:txBody>
          <a:bodyPr/>
          <a:lstStyle/>
          <a:p>
            <a:r>
              <a:rPr lang="ar-EG" sz="1200" dirty="0" smtClean="0"/>
              <a:t> كلية التربية   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ar-EG" sz="1200" dirty="0" smtClean="0"/>
              <a:t>قسم : علم النفس التربوي </a:t>
            </a:r>
            <a:br>
              <a:rPr lang="ar-EG" sz="1200" dirty="0" smtClean="0"/>
            </a:br>
            <a:r>
              <a:rPr lang="ar-EG" sz="1200" dirty="0" smtClean="0"/>
              <a:t/>
            </a:r>
            <a:br>
              <a:rPr lang="ar-EG" sz="1200" dirty="0" smtClean="0"/>
            </a:br>
            <a:r>
              <a:rPr lang="ar-EG" sz="1200" dirty="0" smtClean="0"/>
              <a:t/>
            </a:r>
            <a:br>
              <a:rPr lang="ar-EG" sz="1200" dirty="0" smtClean="0"/>
            </a:br>
            <a:r>
              <a:rPr lang="ar-EG" sz="1200" dirty="0" smtClean="0"/>
              <a:t/>
            </a:r>
            <a:br>
              <a:rPr lang="ar-EG" sz="1200" dirty="0" smtClean="0"/>
            </a:br>
            <a:r>
              <a:rPr lang="ar-EG" sz="1200" dirty="0" smtClean="0"/>
              <a:t/>
            </a:r>
            <a:br>
              <a:rPr lang="ar-EG" sz="1200" dirty="0" smtClean="0"/>
            </a:br>
            <a:r>
              <a:rPr lang="ar-EG" sz="1200" dirty="0" smtClean="0"/>
              <a:t/>
            </a:r>
            <a:br>
              <a:rPr lang="ar-EG" sz="1200" dirty="0" smtClean="0"/>
            </a:br>
            <a:endParaRPr lang="en-US" sz="1200" dirty="0" smtClean="0">
              <a:solidFill>
                <a:srgbClr val="FF0000"/>
              </a:solidFill>
              <a:latin typeface="Arial Black" pitchFamily="34" charset="0"/>
              <a:cs typeface="Arabic Transparent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481965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EG" sz="3600" b="1" dirty="0" smtClean="0">
                <a:cs typeface="Arabic Transparent" pitchFamily="2" charset="-78"/>
              </a:rPr>
              <a:t>مادة سيكولوجية التعلم و التعليم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cs typeface="Arabic Transparent" pitchFamily="2" charset="-78"/>
              </a:rPr>
              <a:t>PSY</a:t>
            </a:r>
            <a:r>
              <a:rPr lang="ar-EG" sz="3600" b="1" dirty="0" smtClean="0">
                <a:cs typeface="Arabic Transparent" pitchFamily="2" charset="-78"/>
              </a:rPr>
              <a:t> رمز المادة/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ar-EG" sz="3600" b="1" dirty="0" smtClean="0">
                <a:cs typeface="Arabic Transparent" pitchFamily="2" charset="-78"/>
              </a:rPr>
              <a:t>211</a:t>
            </a:r>
            <a:r>
              <a:rPr lang="en-US" sz="3600" b="1" dirty="0" smtClean="0">
                <a:cs typeface="Arabic Transparent" pitchFamily="2" charset="-78"/>
              </a:rPr>
              <a:t> </a:t>
            </a:r>
            <a:r>
              <a:rPr lang="ar-EG" sz="3600" b="1" dirty="0" smtClean="0">
                <a:cs typeface="Arabic Transparent" pitchFamily="2" charset="-78"/>
              </a:rPr>
              <a:t>رقم المادة</a:t>
            </a:r>
            <a:r>
              <a:rPr lang="en-US" sz="3600" b="1" dirty="0" smtClean="0">
                <a:cs typeface="Arabic Transparent" pitchFamily="2" charset="-78"/>
              </a:rPr>
              <a:t> </a:t>
            </a:r>
            <a:r>
              <a:rPr lang="ar-EG" sz="3600" b="1" dirty="0" smtClean="0">
                <a:cs typeface="Arabic Transparent" pitchFamily="2" charset="-78"/>
              </a:rPr>
              <a:t/>
            </a:r>
            <a:br>
              <a:rPr lang="ar-EG" sz="3600" b="1" dirty="0" smtClean="0">
                <a:cs typeface="Arabic Transparent" pitchFamily="2" charset="-78"/>
              </a:rPr>
            </a:br>
            <a:r>
              <a:rPr lang="ar-EG" sz="3600" b="1" dirty="0" smtClean="0">
                <a:cs typeface="Arabic Transparent" pitchFamily="2" charset="-78"/>
              </a:rPr>
              <a:t>للفرقة الثانية ( تعليم أساسي )</a:t>
            </a:r>
            <a:br>
              <a:rPr lang="ar-EG" sz="3600" b="1" dirty="0" smtClean="0">
                <a:cs typeface="Arabic Transparent" pitchFamily="2" charset="-78"/>
              </a:rPr>
            </a:br>
            <a:r>
              <a:rPr lang="ar-EG" sz="3600" b="1" dirty="0" smtClean="0">
                <a:cs typeface="Arabic Transparent" pitchFamily="2" charset="-78"/>
              </a:rPr>
              <a:t>جميع الشعب و المميز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ar-EG" sz="44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ar-EG" sz="1600" b="1" i="1" dirty="0" smtClean="0">
              <a:cs typeface="Arabic Transparent" pitchFamily="2" charset="-7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ar-EG" sz="1600" b="1" i="1" dirty="0" smtClean="0">
              <a:cs typeface="Arabic Transparent" pitchFamily="2" charset="-78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ar-EG" sz="1600" b="1" i="1" dirty="0" smtClean="0">
                <a:cs typeface="Arabic Transparent" pitchFamily="2" charset="-78"/>
              </a:rPr>
              <a:t>اساتذة المادة :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ar-EG" sz="1600" b="1" i="1" dirty="0" smtClean="0">
                <a:cs typeface="Arabic Transparent" pitchFamily="2" charset="-78"/>
              </a:rPr>
              <a:t> د / مها عبد اللطيف سرور ،  د /مصطفى حلمي ،  د / سامح حرب ،  د / صباح السيد</a:t>
            </a:r>
          </a:p>
        </p:txBody>
      </p:sp>
      <p:pic>
        <p:nvPicPr>
          <p:cNvPr id="1026" name="صورة 1" descr="banha%20logo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8001000" y="76201"/>
            <a:ext cx="11430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676400" y="4343400"/>
            <a:ext cx="4724400" cy="1219200"/>
          </a:xfrm>
          <a:prstGeom prst="roundRect">
            <a:avLst>
              <a:gd name="adj" fmla="val 9033"/>
            </a:avLst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ar-SA" sz="2400" b="1">
                <a:solidFill>
                  <a:schemeClr val="tx1"/>
                </a:solidFill>
                <a:effectLst>
                  <a:outerShdw blurRad="38100" dist="38100" dir="2700000" algn="tl">
                    <a:srgbClr val="050595"/>
                  </a:outerShdw>
                </a:effectLst>
                <a:latin typeface="Arial" charset="0"/>
              </a:rPr>
              <a:t>تتحول عمليات التفاعل الاجتماعي والعلاقات البين/شخصية</a:t>
            </a:r>
            <a:r>
              <a:rPr lang="ar-EG" sz="2400" b="1">
                <a:solidFill>
                  <a:schemeClr val="tx1"/>
                </a:solidFill>
                <a:effectLst>
                  <a:outerShdw blurRad="38100" dist="38100" dir="2700000" algn="tl">
                    <a:srgbClr val="050595"/>
                  </a:outerShdw>
                </a:effectLst>
                <a:latin typeface="Arial" charset="0"/>
              </a:rPr>
              <a:t> </a:t>
            </a:r>
            <a:r>
              <a:rPr lang="ar-SA" sz="2400" b="1">
                <a:solidFill>
                  <a:schemeClr val="tx1"/>
                </a:solidFill>
                <a:effectLst>
                  <a:outerShdw blurRad="38100" dist="38100" dir="2700000" algn="tl">
                    <a:srgbClr val="050595"/>
                  </a:outerShdw>
                </a:effectLst>
                <a:latin typeface="Arial" charset="0"/>
              </a:rPr>
              <a:t>إلى عمليات داخلية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292436" y="1905000"/>
            <a:ext cx="3851564" cy="1219200"/>
          </a:xfrm>
          <a:prstGeom prst="roundRect">
            <a:avLst>
              <a:gd name="adj" fmla="val 9033"/>
            </a:avLst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rtl="1"/>
            <a:r>
              <a:rPr lang="ar-SA" sz="2400" b="1">
                <a:solidFill>
                  <a:schemeClr val="tx1"/>
                </a:solidFill>
                <a:latin typeface="Arial" charset="0"/>
              </a:rPr>
              <a:t>في البداية يعتمد  تمثيل الأشياء على أنشطة خارجية تتمثل  في استخدام أدوات خارجية </a:t>
            </a:r>
            <a:endParaRPr lang="en-US" sz="24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0" y="1752600"/>
            <a:ext cx="3879273" cy="1219200"/>
          </a:xfrm>
          <a:prstGeom prst="roundRect">
            <a:avLst>
              <a:gd name="adj" fmla="val 9033"/>
            </a:avLst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rtl="1"/>
            <a:r>
              <a:rPr lang="ar-SA" sz="2400" b="1">
                <a:solidFill>
                  <a:schemeClr val="tx1"/>
                </a:solidFill>
                <a:latin typeface="Arial" charset="0"/>
              </a:rPr>
              <a:t>ومع النمو تتحول هذه الأدوات إلى عمليات داخلية . </a:t>
            </a:r>
            <a:endParaRPr lang="en-US" sz="24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4495800" y="122238"/>
            <a:ext cx="464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ar-SA" sz="2800" b="1"/>
              <a:t>هذه العملية تمر بثلاث مراحل تحولية</a:t>
            </a:r>
            <a:r>
              <a:rPr lang="en-US"/>
              <a:t> </a:t>
            </a:r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6858000" y="990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>
            <a:off x="2438400" y="990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4572000" y="31242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765175" y="3581400"/>
            <a:ext cx="3474720" cy="882953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rtl="1"/>
            <a:r>
              <a:rPr lang="ar-SA" sz="2000" b="1">
                <a:solidFill>
                  <a:schemeClr val="tx1"/>
                </a:solidFill>
                <a:latin typeface="Arial" charset="0"/>
              </a:rPr>
              <a:t>ومقدرته علي التطور والنموفي استخدام الأدوات والعلامات والرموز كوسائط</a:t>
            </a:r>
            <a:endParaRPr lang="en-US" sz="20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416549" y="746125"/>
            <a:ext cx="3474720" cy="882953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lvl="1" algn="r" rtl="1"/>
            <a:r>
              <a:rPr lang="ar-SA" sz="2400" b="1">
                <a:solidFill>
                  <a:schemeClr val="tx1"/>
                </a:solidFill>
                <a:latin typeface="Arial" charset="0"/>
              </a:rPr>
              <a:t>أولا : اللغة والذكاء العملي</a:t>
            </a:r>
            <a:r>
              <a:rPr lang="ar-SA" sz="2400">
                <a:solidFill>
                  <a:schemeClr val="tx1"/>
                </a:solidFill>
                <a:latin typeface="Arial" charset="0"/>
              </a:rPr>
              <a:t> </a:t>
            </a:r>
            <a:r>
              <a:rPr lang="ar-SA" sz="2400">
                <a:solidFill>
                  <a:srgbClr val="E5F5D5"/>
                </a:solidFill>
                <a:latin typeface="Times New Roman" pitchFamily="18" charset="0"/>
                <a:ea typeface="Times New Roman" pitchFamily="18" charset="0"/>
                <a:cs typeface="PT Bold Heading" pitchFamily="2" charset="-78"/>
              </a:rPr>
              <a:t>.</a:t>
            </a:r>
            <a:endParaRPr lang="en-US" sz="2400">
              <a:solidFill>
                <a:srgbClr val="E5F5D5"/>
              </a:solidFill>
              <a:latin typeface="Times New Roman" pitchFamily="18" charset="0"/>
              <a:ea typeface="Times New Roman" pitchFamily="18" charset="0"/>
              <a:cs typeface="PT Bold Heading" pitchFamily="2" charset="-7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800600" y="3581400"/>
            <a:ext cx="3474720" cy="882953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ar-SA" sz="3200" b="1">
                <a:solidFill>
                  <a:schemeClr val="tx1"/>
                </a:solidFill>
                <a:latin typeface="Arial" charset="0"/>
              </a:rPr>
              <a:t>النضج</a:t>
            </a:r>
            <a:endParaRPr lang="en-US" sz="32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029200" y="5641975"/>
            <a:ext cx="3566160" cy="882953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ar-SA" sz="2400" b="1">
                <a:solidFill>
                  <a:schemeClr val="tx1"/>
                </a:solidFill>
                <a:latin typeface="Arial" charset="0"/>
              </a:rPr>
              <a:t>ولذلك يؤكد ارتباط اللغة بالذكاء العملي (الحسي)</a:t>
            </a:r>
            <a:endParaRPr lang="en-US" sz="24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377189" y="1885950"/>
            <a:ext cx="3982415" cy="882953"/>
          </a:xfrm>
          <a:prstGeom prst="roundRect">
            <a:avLst>
              <a:gd name="adj" fmla="val 9033"/>
            </a:avLst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ar-SA" sz="2000" b="1">
                <a:solidFill>
                  <a:schemeClr val="tx1"/>
                </a:solidFill>
                <a:latin typeface="Arial" charset="0"/>
              </a:rPr>
              <a:t>يؤكد فيجوتسكي بان نمو الفرد يتحدد بعاملين هما</a:t>
            </a:r>
            <a:endParaRPr lang="en-US" sz="20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79375" y="5638800"/>
            <a:ext cx="3474720" cy="882953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r" defTabSz="912813"/>
            <a:r>
              <a:rPr lang="ar-SA" sz="2800" b="1">
                <a:solidFill>
                  <a:schemeClr val="tx1"/>
                </a:solidFill>
                <a:latin typeface="Arial" charset="0"/>
              </a:rPr>
              <a:t>على اعتبار أنها وسائط مساعدة له</a:t>
            </a:r>
            <a:endParaRPr lang="en-US" sz="28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0" y="244475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ar-SA" sz="2000" b="1"/>
              <a:t>التحول من العمليات الخارجية إلى عمليات داخلية تكون نتيجة لمجموعة طويلة من الأحداث التطورية المتنامية</a:t>
            </a:r>
            <a:r>
              <a:rPr lang="en-US"/>
              <a:t> </a:t>
            </a:r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60960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8194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3733800" y="601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4648199" y="1828800"/>
            <a:ext cx="3474720" cy="882953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lvl="1" algn="r" rtl="1"/>
            <a:r>
              <a:rPr lang="ar-SA" sz="2000" b="1">
                <a:solidFill>
                  <a:schemeClr val="tx1"/>
                </a:solidFill>
                <a:latin typeface="Arial" charset="0"/>
              </a:rPr>
              <a:t>ويستدل على ذلك بآراء بياجية </a:t>
            </a:r>
            <a:endParaRPr lang="en-US" sz="20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990600" y="4953000"/>
            <a:ext cx="3474720" cy="882953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ar-SA" sz="2000" b="1">
                <a:solidFill>
                  <a:schemeClr val="tx1"/>
                </a:solidFill>
                <a:latin typeface="Arial" charset="0"/>
              </a:rPr>
              <a:t>تدل على تمركز الطفل على ذاته و أنها لا تؤدي إلى تحسن في الأداء</a:t>
            </a: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286000" y="3429000"/>
            <a:ext cx="3475038" cy="88265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ar-SA" sz="2400" b="1">
                <a:solidFill>
                  <a:schemeClr val="tx1"/>
                </a:solidFill>
                <a:latin typeface="Arial" charset="0"/>
              </a:rPr>
              <a:t>من أن اللغة في الطفولة لغة ذاتية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28600" y="1588"/>
            <a:ext cx="891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ar-SA" sz="2400" b="1"/>
              <a:t>ويرى أن عدم اكتشاف العلماء لأهمية اللغة في الذكاء راجع للتعامل معهما كعمليتين </a:t>
            </a:r>
            <a:r>
              <a:rPr lang="ar-SA" sz="2400" b="1">
                <a:solidFill>
                  <a:srgbClr val="FFFF00"/>
                </a:solidFill>
              </a:rPr>
              <a:t>متوازيتين</a:t>
            </a:r>
            <a:r>
              <a:rPr lang="en-US" sz="2400" b="1"/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312336" y="845611"/>
            <a:ext cx="8690278" cy="1010956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lvl="1" algn="r" rtl="1"/>
            <a:r>
              <a:rPr lang="ar-SA" sz="2400" b="1">
                <a:solidFill>
                  <a:schemeClr val="tx1"/>
                </a:solidFill>
                <a:latin typeface="Arial" charset="0"/>
              </a:rPr>
              <a:t>والتي تعني ميلاد الأشكال الإنسانية الحقيقة للذكاء العملي والمجرد تحدث عندما </a:t>
            </a:r>
            <a:r>
              <a:rPr lang="ar-SA" b="1">
                <a:solidFill>
                  <a:schemeClr val="tx1"/>
                </a:solidFill>
                <a:latin typeface="Arial" charset="0"/>
              </a:rPr>
              <a:t>عندما </a:t>
            </a:r>
            <a:r>
              <a:rPr lang="ar-SA" sz="2400" b="1">
                <a:solidFill>
                  <a:schemeClr val="tx1"/>
                </a:solidFill>
                <a:latin typeface="Arial" charset="0"/>
              </a:rPr>
              <a:t>ترتبط</a:t>
            </a:r>
            <a:r>
              <a:rPr lang="ar-SA" sz="2400">
                <a:solidFill>
                  <a:schemeClr val="tx1"/>
                </a:solidFill>
                <a:latin typeface="Arial" charset="0"/>
              </a:rPr>
              <a:t> </a:t>
            </a:r>
            <a:endParaRPr lang="en-US" sz="24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209800" y="3429000"/>
            <a:ext cx="5075238" cy="88265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ar-SA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وجد فيجواتسكي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122238"/>
            <a:ext cx="914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ar-SA" sz="3200" b="1"/>
              <a:t>يعتقد فيجوتسكي أن أهم نقطة في النمو العقلي المعرفي</a:t>
            </a:r>
            <a:r>
              <a:rPr lang="en-US"/>
              <a:t> </a:t>
            </a:r>
          </a:p>
        </p:txBody>
      </p:sp>
      <p:sp>
        <p:nvSpPr>
          <p:cNvPr id="2" name="Rounded Rectangle 5"/>
          <p:cNvSpPr/>
          <p:nvPr/>
        </p:nvSpPr>
        <p:spPr bwMode="auto">
          <a:xfrm>
            <a:off x="0" y="4648200"/>
            <a:ext cx="9144000" cy="88265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ar-SA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أن نشاط الأطفال الظاهر عند حل المشكلات لا يقتصر على القيام بأفعال ظاهرة بل يشمل الحديث</a:t>
            </a:r>
            <a:r>
              <a:rPr lang="ar-SA" sz="24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ar-SA" sz="2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للذات ،</a:t>
            </a:r>
            <a:r>
              <a:rPr lang="ar-SA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ويزداد الحديث كلما زادت المشكلات </a:t>
            </a:r>
            <a:r>
              <a:rPr lang="ar-SA" sz="2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تعقيدا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7086600" y="2362200"/>
            <a:ext cx="2057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EG" sz="2400" b="1">
                <a:solidFill>
                  <a:schemeClr val="bg1"/>
                </a:solidFill>
              </a:rPr>
              <a:t>ا</a:t>
            </a:r>
            <a:r>
              <a:rPr lang="ar-SA" sz="2400" b="1">
                <a:solidFill>
                  <a:schemeClr val="bg1"/>
                </a:solidFill>
              </a:rPr>
              <a:t>للغة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4419600" y="2438400"/>
            <a:ext cx="27432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>
                <a:solidFill>
                  <a:schemeClr val="bg1"/>
                </a:solidFill>
              </a:rPr>
              <a:t>بالذكاء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838200" y="2057400"/>
            <a:ext cx="34290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EG" sz="2400" b="1">
                <a:solidFill>
                  <a:schemeClr val="bg1"/>
                </a:solidFill>
              </a:rPr>
              <a:t>أو </a:t>
            </a:r>
            <a:r>
              <a:rPr lang="ar-SA" sz="2400" b="1">
                <a:solidFill>
                  <a:schemeClr val="bg1"/>
                </a:solidFill>
              </a:rPr>
              <a:t>عندما تصبح وسيط له</a:t>
            </a: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371600"/>
            <a:ext cx="2468563" cy="6096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b="1">
                <a:solidFill>
                  <a:schemeClr val="tx1"/>
                </a:solidFill>
                <a:latin typeface="Arial" charset="0"/>
              </a:rPr>
              <a:t>يساعد الفرد على استحداث خطط جديدة لحل المشكلة</a:t>
            </a: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5875385" y="3872842"/>
            <a:ext cx="2727581" cy="263950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>
                <a:solidFill>
                  <a:schemeClr val="bg1"/>
                </a:solidFill>
                <a:latin typeface="Arial" charset="0"/>
              </a:rPr>
              <a:t>مرحلة الحديث الوصفي</a:t>
            </a:r>
            <a:endParaRPr lang="ar-EG" sz="2400" b="1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ar-SA" sz="2400" b="1">
                <a:solidFill>
                  <a:schemeClr val="tx1"/>
                </a:solidFill>
                <a:latin typeface="Arial" charset="0"/>
              </a:rPr>
              <a:t>حيث يرتبط الحديث بالفعل لوصف ما يقوم الفرد بفعله ، وهذا لا يعكس درجة كبيرة من التخطيطية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6" name="Rectangle 5"/>
          <p:cNvSpPr/>
          <p:nvPr/>
        </p:nvSpPr>
        <p:spPr>
          <a:xfrm>
            <a:off x="3733800" y="2438400"/>
            <a:ext cx="2468563" cy="6858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b="1">
                <a:solidFill>
                  <a:schemeClr val="tx1"/>
                </a:solidFill>
                <a:latin typeface="Arial" charset="0"/>
              </a:rPr>
              <a:t>وينمو الحديث كوسيط تخطيطي من خلال مرحلتين هما</a:t>
            </a:r>
            <a:r>
              <a:rPr lang="ar-SA">
                <a:solidFill>
                  <a:schemeClr val="tx1"/>
                </a:solidFill>
                <a:latin typeface="Arial" charset="0"/>
              </a:rPr>
              <a:t> </a:t>
            </a:r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1200" y="1219200"/>
            <a:ext cx="2895600" cy="762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b="1">
                <a:solidFill>
                  <a:schemeClr val="tx1"/>
                </a:solidFill>
                <a:latin typeface="Arial" charset="0"/>
              </a:rPr>
              <a:t>حيث تأخذ شكلا تحوليا من الحديث الظاهر أو المسموع إلى الحديث الذاتي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457200" y="61913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ar-SA" sz="2400" b="1"/>
              <a:t>يفسر فيجوتسكي من خلال عدد من الدراسات المشابهة تطور اللغة الذاتية</a:t>
            </a:r>
            <a:r>
              <a:rPr lang="ar-EG" sz="2400" b="1"/>
              <a:t> </a:t>
            </a:r>
            <a:r>
              <a:rPr lang="ar-SA" sz="2400" b="1"/>
              <a:t>كوسيط لحل المشكلات</a:t>
            </a:r>
            <a:r>
              <a:rPr lang="en-US" sz="2400" b="1"/>
              <a:t> </a:t>
            </a:r>
          </a:p>
          <a:p>
            <a:endParaRPr lang="en-US" sz="2400" b="1"/>
          </a:p>
        </p:txBody>
      </p:sp>
      <p:sp>
        <p:nvSpPr>
          <p:cNvPr id="2" name="Rectangle 5"/>
          <p:cNvSpPr/>
          <p:nvPr/>
        </p:nvSpPr>
        <p:spPr>
          <a:xfrm>
            <a:off x="228600" y="3352800"/>
            <a:ext cx="3048000" cy="33528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Low" rtl="1"/>
            <a:r>
              <a:rPr lang="ar-SA" sz="2400" b="1">
                <a:solidFill>
                  <a:schemeClr val="bg1"/>
                </a:solidFill>
                <a:latin typeface="Arial" charset="0"/>
              </a:rPr>
              <a:t>الحديث الذاتي التخطيطي </a:t>
            </a:r>
            <a:endParaRPr lang="ar-EG" sz="2400" b="1">
              <a:solidFill>
                <a:schemeClr val="bg1"/>
              </a:solidFill>
              <a:latin typeface="Arial" charset="0"/>
            </a:endParaRPr>
          </a:p>
          <a:p>
            <a:pPr algn="justLow" rtl="1"/>
            <a:r>
              <a:rPr lang="ar-SA" sz="2400" b="1">
                <a:solidFill>
                  <a:schemeClr val="tx1"/>
                </a:solidFill>
                <a:latin typeface="Arial" charset="0"/>
              </a:rPr>
              <a:t>حيث يسبق الفعل ويقوم الفرد فيه بالحديث عما سيقوم بفعله، وهنا يكون الحديث عاملا مساعدا بدرجة كبيرة (وسيط) لحل المشكلة.  </a:t>
            </a:r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 flipH="1">
            <a:off x="2895600" y="3048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6248400" y="31242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82000" cy="860425"/>
          </a:xfrm>
          <a:ln>
            <a:miter lim="800000"/>
            <a:headEnd/>
            <a:tailEnd/>
          </a:ln>
        </p:spPr>
        <p:txBody>
          <a:bodyPr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rtl="1" fontAlgn="t"/>
            <a:r>
              <a:rPr lang="ar-SA" sz="2800" b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50595"/>
                  </a:outerShdw>
                </a:effectLst>
              </a:rPr>
              <a:t>إذا فاللغة على هذا الأساس تعمل على تشكيل النشاط كبناء، هذا البناء يتطور مع تقدم لغة الطفل</a:t>
            </a:r>
            <a:endParaRPr sz="2800" b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50595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667000"/>
            <a:ext cx="7680325" cy="639763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r>
              <a:rPr lang="ar-SA" sz="2400" b="1">
                <a:solidFill>
                  <a:schemeClr val="tx1"/>
                </a:solidFill>
                <a:latin typeface="Arial" charset="0"/>
              </a:rPr>
              <a:t>ويتم ذلك بخلق تكامل بين الإدراك الحسي البصري، والأفعال الحركية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ar-SA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1600200"/>
            <a:ext cx="7680325" cy="63976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>
                <a:solidFill>
                  <a:schemeClr val="tx1"/>
                </a:solidFill>
                <a:latin typeface="Arial" charset="0"/>
              </a:rPr>
              <a:t>يعني تمكن الطفل ليس من رؤية الحاضر بل والماضي وأنما المستقبل أيضا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en-US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10"/>
          <p:cNvSpPr/>
          <p:nvPr/>
        </p:nvSpPr>
        <p:spPr>
          <a:xfrm>
            <a:off x="762000" y="3657600"/>
            <a:ext cx="7680325" cy="63976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>
                <a:solidFill>
                  <a:schemeClr val="tx1"/>
                </a:solidFill>
                <a:latin typeface="Arial" charset="0"/>
              </a:rPr>
              <a:t>واللغة، هذه الوحدة تودي إلى استدخال المجال النظري ليكون رموزا عقلية</a:t>
            </a:r>
            <a:endParaRPr lang="en-US" sz="24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3"/>
          <p:cNvSpPr/>
          <p:nvPr/>
        </p:nvSpPr>
        <p:spPr>
          <a:xfrm>
            <a:off x="304800" y="4876800"/>
            <a:ext cx="8610600" cy="639763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r>
              <a:rPr lang="ar-SA" b="1">
                <a:solidFill>
                  <a:schemeClr val="tx1"/>
                </a:solidFill>
                <a:latin typeface="Arial" charset="0"/>
              </a:rPr>
              <a:t>فضلا عن</a:t>
            </a:r>
            <a:r>
              <a:rPr lang="ar-SA">
                <a:solidFill>
                  <a:schemeClr val="tx1"/>
                </a:solidFill>
                <a:latin typeface="Arial" charset="0"/>
              </a:rPr>
              <a:t> </a:t>
            </a:r>
            <a:r>
              <a:rPr lang="ar-SA" sz="2400" b="1">
                <a:solidFill>
                  <a:schemeClr val="tx1"/>
                </a:solidFill>
                <a:latin typeface="Arial" charset="0"/>
              </a:rPr>
              <a:t>ضبطه للسلوك. وكنتيجة لذلك تزداد الحاجة إلى اللغة في حل المشكلات الأكثر تعقيدا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ar-SA" sz="24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4" grpId="0" animBg="1"/>
      <p:bldP spid="11" grpId="0" animBg="1"/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14875" y="2846387"/>
            <a:ext cx="4038600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96875" indent="-396875" algn="ctr" defTabSz="914363" rtl="1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ar-SA" sz="28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PT Bold Heading" pitchFamily="2" charset="-78"/>
              </a:rPr>
              <a:t>الالتزام</a:t>
            </a:r>
            <a:r>
              <a:rPr lang="ar-SA" sz="2400" b="1" dirty="0">
                <a:solidFill>
                  <a:schemeClr val="tx1"/>
                </a:solidFill>
              </a:rPr>
              <a:t> </a:t>
            </a:r>
            <a:r>
              <a:rPr lang="ar-SA" sz="28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PT Bold Heading" pitchFamily="2" charset="-78"/>
              </a:rPr>
              <a:t>بحضورالدورة</a:t>
            </a:r>
            <a:r>
              <a:rPr lang="ar-SA" sz="2400" b="1" dirty="0">
                <a:solidFill>
                  <a:schemeClr val="tx1"/>
                </a:solidFill>
              </a:rPr>
              <a:t> </a:t>
            </a:r>
            <a:r>
              <a:rPr lang="ar-SA" sz="28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PT Bold Heading" pitchFamily="2" charset="-78"/>
              </a:rPr>
              <a:t>كاملة</a:t>
            </a:r>
            <a:r>
              <a:rPr lang="ar-SA" sz="2400" b="1" dirty="0">
                <a:solidFill>
                  <a:schemeClr val="tx1"/>
                </a:solidFill>
              </a:rPr>
              <a:t>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252662"/>
            <a:ext cx="4114800" cy="9144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000" b="1">
                <a:solidFill>
                  <a:schemeClr val="tx1"/>
                </a:solidFill>
                <a:effectLst>
                  <a:outerShdw blurRad="38100" dist="38100" dir="2700000" algn="tl">
                    <a:srgbClr val="050595"/>
                  </a:outerShdw>
                </a:effectLst>
                <a:latin typeface="Arial" charset="0"/>
              </a:rPr>
              <a:t>يؤثر على الإدراك الحسي ، لعمليات الحس – حركية ، والانتباه</a:t>
            </a: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4724400"/>
            <a:ext cx="4114800" cy="9144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96875" indent="-396875" algn="r" defTabSz="914363" rtl="1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ar-SA" sz="28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PT Bold Heading" pitchFamily="2" charset="-78"/>
              </a:rPr>
              <a:t>التمتع</a:t>
            </a:r>
            <a:r>
              <a:rPr lang="ar-SA" sz="2400" b="1" dirty="0">
                <a:solidFill>
                  <a:schemeClr val="tx1"/>
                </a:solidFill>
              </a:rPr>
              <a:t> </a:t>
            </a:r>
            <a:r>
              <a:rPr lang="ar-SA" sz="28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PT Bold Heading" pitchFamily="2" charset="-78"/>
              </a:rPr>
              <a:t>بروح</a:t>
            </a:r>
            <a:r>
              <a:rPr lang="ar-SA" sz="2400" b="1" dirty="0">
                <a:solidFill>
                  <a:schemeClr val="tx1"/>
                </a:solidFill>
              </a:rPr>
              <a:t> </a:t>
            </a:r>
            <a:r>
              <a:rPr lang="ar-SA" sz="28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PT Bold Heading" pitchFamily="2" charset="-78"/>
              </a:rPr>
              <a:t>العمل</a:t>
            </a:r>
            <a:r>
              <a:rPr lang="ar-SA" sz="2400" b="1" dirty="0">
                <a:solidFill>
                  <a:schemeClr val="tx1"/>
                </a:solidFill>
              </a:rPr>
              <a:t> </a:t>
            </a:r>
            <a:r>
              <a:rPr lang="ar-SA" sz="28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PT Bold Heading" pitchFamily="2" charset="-78"/>
              </a:rPr>
              <a:t>الجماعي</a:t>
            </a:r>
            <a:endParaRPr lang="en-US" sz="2800" spc="-15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PT Bold Heading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1447800"/>
            <a:ext cx="41148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استخدام الأدوات والعلامات والرموز وخاصة اللغوية</a:t>
            </a: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3400" y="3962400"/>
            <a:ext cx="4038600" cy="9144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PT Bold Heading" pitchFamily="2" charset="-78"/>
              </a:rPr>
              <a:t>الالتزام بعمل</a:t>
            </a:r>
            <a:r>
              <a:rPr lang="ar-SA" sz="2400" b="1" dirty="0">
                <a:solidFill>
                  <a:schemeClr val="tx1"/>
                </a:solidFill>
              </a:rPr>
              <a:t> </a:t>
            </a:r>
            <a:r>
              <a:rPr lang="ar-SA" sz="28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PT Bold Heading" pitchFamily="2" charset="-78"/>
              </a:rPr>
              <a:t>التدريبات</a:t>
            </a:r>
            <a:r>
              <a:rPr lang="ar-SA" sz="2400" b="1" dirty="0">
                <a:solidFill>
                  <a:schemeClr val="tx1"/>
                </a:solidFill>
              </a:rPr>
              <a:t> </a:t>
            </a:r>
            <a:r>
              <a:rPr lang="ar-SA" sz="28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PT Bold Heading" pitchFamily="2" charset="-78"/>
              </a:rPr>
              <a:t>والتكاليف</a:t>
            </a:r>
            <a:r>
              <a:rPr lang="ar-SA" sz="2400" b="1" dirty="0">
                <a:solidFill>
                  <a:schemeClr val="tx1"/>
                </a:solidFill>
              </a:rPr>
              <a:t> </a:t>
            </a:r>
            <a:r>
              <a:rPr lang="ar-SA" sz="28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PT Bold Heading" pitchFamily="2" charset="-78"/>
              </a:rPr>
              <a:t>المطلوبة</a:t>
            </a:r>
            <a:endParaRPr lang="en-US" sz="2800" spc="-15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PT Bold Heading" pitchFamily="2" charset="-78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123825"/>
            <a:ext cx="896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ar-SA" sz="3200"/>
              <a:t>يعتقد قيجوتسكي أن الارتباط بين الذكاء العملي المتمثل في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 bwMode="auto">
          <a:xfrm>
            <a:off x="2209800" y="1143000"/>
            <a:ext cx="472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/>
            <a:r>
              <a:rPr lang="ar-SA" sz="2400" b="1"/>
              <a:t>يعتقد فيجوتسكي أن الطفل القادر على الحديث</a:t>
            </a:r>
            <a:endParaRPr lang="en-US" sz="2400" b="1"/>
          </a:p>
        </p:txBody>
      </p:sp>
      <p:sp>
        <p:nvSpPr>
          <p:cNvPr id="5" name="Rectangle 4"/>
          <p:cNvSpPr/>
          <p:nvPr/>
        </p:nvSpPr>
        <p:spPr>
          <a:xfrm>
            <a:off x="1066800" y="2836194"/>
            <a:ext cx="7239000" cy="214261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>
                <a:solidFill>
                  <a:schemeClr val="tx1"/>
                </a:solidFill>
                <a:latin typeface="Arial" charset="0"/>
              </a:rPr>
              <a:t>قادر على توجيه انتباهه بطريقة ديناميكية </a:t>
            </a:r>
            <a:endParaRPr lang="ar-EG" sz="2400" b="1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ar-SA" sz="2400" b="1">
                <a:solidFill>
                  <a:schemeClr val="tx1"/>
                </a:solidFill>
                <a:latin typeface="Arial" charset="0"/>
              </a:rPr>
              <a:t>فاللغة تمكنه من </a:t>
            </a:r>
            <a:endParaRPr lang="en-US" sz="2400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/>
            <a:r>
              <a:rPr lang="ar-SA" sz="2400" b="1">
                <a:solidFill>
                  <a:schemeClr val="tx1"/>
                </a:solidFill>
                <a:latin typeface="Arial" charset="0"/>
              </a:rPr>
              <a:t>النظر إلى المشكلة الحالية من خلال النظر إلى الأنشطة السابقة والمستقبلية المرتبطة بها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endParaRPr lang="en-US" sz="2400" b="1">
              <a:solidFill>
                <a:srgbClr val="FFF2CC"/>
              </a:solidFill>
              <a:effectLst>
                <a:outerShdw blurRad="38100" dist="38100" dir="2700000" algn="tl">
                  <a:srgbClr val="FFFFFF"/>
                </a:outerShdw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563687"/>
            <a:ext cx="4114800" cy="9144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3200" b="1">
                <a:solidFill>
                  <a:schemeClr val="tx1"/>
                </a:solidFill>
                <a:latin typeface="Arial" charset="0"/>
              </a:rPr>
              <a:t>والتمثيل الرمزي للحدث</a:t>
            </a:r>
            <a:endParaRPr lang="en-US" sz="32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1447800"/>
            <a:ext cx="41148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3200" b="1">
                <a:solidFill>
                  <a:schemeClr val="tx1"/>
                </a:solidFill>
                <a:latin typeface="Arial" charset="0"/>
              </a:rPr>
              <a:t>الانتباه</a:t>
            </a:r>
            <a:endParaRPr lang="en-US" sz="32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0" y="77788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 rtl="1"/>
            <a:r>
              <a:rPr lang="ar-SA" sz="2400" b="1"/>
              <a:t>اللغة  تساعد على ضم عناصر الماضي والحاضر والمستقبل مما يمكن  النظام النفسي من أداء وظيفتين هما</a:t>
            </a: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3810000" y="2514600"/>
            <a:ext cx="447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ar-SA" sz="2400" b="1"/>
              <a:t>يفرق فيجوتسكي بين نوعين من الذاكرة هما</a:t>
            </a:r>
            <a:r>
              <a:rPr lang="en-US"/>
              <a:t> </a:t>
            </a:r>
          </a:p>
        </p:txBody>
      </p:sp>
      <p:sp>
        <p:nvSpPr>
          <p:cNvPr id="36879" name="Oval 15"/>
          <p:cNvSpPr>
            <a:spLocks noChangeArrowheads="1"/>
          </p:cNvSpPr>
          <p:nvPr/>
        </p:nvSpPr>
        <p:spPr bwMode="auto">
          <a:xfrm>
            <a:off x="6934200" y="4114800"/>
            <a:ext cx="22098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/>
              <a:t>الذاكرة الطبيعية</a:t>
            </a:r>
            <a:r>
              <a:rPr lang="en-US" sz="2400" b="1"/>
              <a:t> 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0" y="3276600"/>
            <a:ext cx="67818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800" b="1" dirty="0" smtClean="0">
                <a:solidFill>
                  <a:schemeClr val="bg1"/>
                </a:solidFill>
              </a:rPr>
              <a:t>التي </a:t>
            </a:r>
            <a:r>
              <a:rPr lang="ar-SA" sz="2800" b="1" dirty="0">
                <a:solidFill>
                  <a:schemeClr val="bg1"/>
                </a:solidFill>
              </a:rPr>
              <a:t>تكون واضحة في سلوك </a:t>
            </a:r>
            <a:r>
              <a:rPr lang="ar-EG" sz="28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ar-SA" sz="2800" b="1" dirty="0">
                <a:solidFill>
                  <a:schemeClr val="bg1"/>
                </a:solidFill>
              </a:rPr>
              <a:t>غير المتعلمين أو الأميين وتفتقد الانطباع عن الموضوع </a:t>
            </a:r>
            <a:endParaRPr lang="ar-EG" sz="2800" b="1" dirty="0">
              <a:solidFill>
                <a:schemeClr val="bg1"/>
              </a:solidFill>
            </a:endParaRPr>
          </a:p>
          <a:p>
            <a:pPr algn="ctr"/>
            <a:r>
              <a:rPr lang="ar-SA" sz="2800" b="1" dirty="0">
                <a:solidFill>
                  <a:schemeClr val="bg1"/>
                </a:solidFill>
              </a:rPr>
              <a:t>والذي يعمل كوسيط </a:t>
            </a:r>
            <a:endParaRPr lang="ar-EG" sz="2800" b="1" dirty="0">
              <a:solidFill>
                <a:schemeClr val="bg1"/>
              </a:solidFill>
            </a:endParaRPr>
          </a:p>
          <a:p>
            <a:pPr algn="ctr"/>
            <a:r>
              <a:rPr lang="ar-SA" sz="2800" b="1" dirty="0">
                <a:solidFill>
                  <a:schemeClr val="bg1"/>
                </a:solidFill>
              </a:rPr>
              <a:t>فهي تعمل عن طريق حفظ المعلومات والخبرات كما هي </a:t>
            </a:r>
            <a:endParaRPr lang="ar-EG" sz="2800" b="1" dirty="0">
              <a:solidFill>
                <a:schemeClr val="bg1"/>
              </a:solidFill>
            </a:endParaRPr>
          </a:p>
          <a:p>
            <a:pPr algn="ctr"/>
            <a:r>
              <a:rPr lang="ar-SA" sz="2800" b="1" dirty="0">
                <a:solidFill>
                  <a:schemeClr val="bg1"/>
                </a:solidFill>
              </a:rPr>
              <a:t> وهي قريبة جدا من الإدراك الحسي  </a:t>
            </a:r>
            <a:endParaRPr lang="ar-EG" sz="2800" b="1" dirty="0">
              <a:solidFill>
                <a:schemeClr val="bg1"/>
              </a:solidFill>
            </a:endParaRPr>
          </a:p>
          <a:p>
            <a:pPr algn="ctr"/>
            <a:r>
              <a:rPr lang="ar-SA" sz="2800" b="1" dirty="0">
                <a:solidFill>
                  <a:schemeClr val="bg1"/>
                </a:solidFill>
              </a:rPr>
              <a:t>لأنها تعتمد فقط على الأحداث أو المتغيرات الخارجية.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 bwMode="auto">
          <a:xfrm>
            <a:off x="2209800" y="3429000"/>
            <a:ext cx="4044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endParaRPr lang="en-US" sz="2800">
              <a:solidFill>
                <a:srgbClr val="FFC000"/>
              </a:solidFill>
              <a:latin typeface="Corbel" pitchFamily="34" charset="0"/>
              <a:cs typeface="Led Italic Font" pitchFamily="2" charset="-78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 bwMode="auto">
          <a:xfrm>
            <a:off x="6324600" y="609600"/>
            <a:ext cx="2063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ar-SA" sz="2800" b="1"/>
              <a:t>النوع الثاني</a:t>
            </a:r>
            <a:endParaRPr lang="en-US" sz="2800" b="1"/>
          </a:p>
        </p:txBody>
      </p:sp>
      <p:sp>
        <p:nvSpPr>
          <p:cNvPr id="5" name="Rectangle 4"/>
          <p:cNvSpPr/>
          <p:nvPr/>
        </p:nvSpPr>
        <p:spPr>
          <a:xfrm>
            <a:off x="990600" y="1219200"/>
            <a:ext cx="7239000" cy="54102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في هذا النوع من الذاكرة فان استخدام الوسائط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ar-EG" sz="2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ar-SA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(الأدوات/ والعلامات/ والرموز) </a:t>
            </a:r>
            <a:endParaRPr lang="ar-EG" sz="28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/>
            <a:r>
              <a:rPr lang="ar-SA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توسع الذاكرة لتصبح غير محددة بالحدود البيولوجية للنظام العصبي وتمكن الفرد من الاستفادة من المثيرات المصطنعة أو المثيرات التي ينتجها الفرد بنفسه</a:t>
            </a:r>
            <a:endParaRPr lang="ar-EG" sz="28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/>
            <a:r>
              <a:rPr lang="ar-EG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ar-SA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والتي نسميها العلامات </a:t>
            </a:r>
            <a:endParaRPr lang="ar-EG" sz="28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/>
            <a:r>
              <a:rPr lang="ar-SA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 في </a:t>
            </a:r>
            <a:r>
              <a:rPr lang="ar-SA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الوظائف</a:t>
            </a:r>
            <a:r>
              <a:rPr lang="ar-SA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ar-SA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العقلية</a:t>
            </a:r>
            <a:r>
              <a:rPr lang="ar-SA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 تكون السمة الرئيسية  هي </a:t>
            </a:r>
            <a:endParaRPr lang="ar-EG" sz="28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/>
            <a:r>
              <a:rPr lang="ar-SA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استخدام مثل هذه المثيرات المطورة </a:t>
            </a:r>
            <a:r>
              <a:rPr lang="ar-SA" sz="2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 </a:t>
            </a:r>
            <a:r>
              <a:rPr lang="ar-EG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ا</a:t>
            </a:r>
            <a:r>
              <a:rPr lang="ar-SA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لعلامات</a:t>
            </a:r>
            <a:r>
              <a:rPr lang="ar-SA" sz="2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ar-SA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)</a:t>
            </a:r>
            <a:endParaRPr lang="ar-EG" sz="28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/>
            <a:r>
              <a:rPr lang="ar-SA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 والتي تصبح سببا في السلوك </a:t>
            </a:r>
            <a:endParaRPr lang="ar-EG" sz="28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/>
            <a:r>
              <a:rPr lang="ar-SA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ولهذا فان هذه العلامات تصبح وسيطا بين المثيرات الخارجية واستجابات الفرد.</a:t>
            </a:r>
            <a:r>
              <a:rPr lang="ar-SA" sz="2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9941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D2394D-6ADA-483E-AF26-4BC68859CF86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27-Mar-20</a:t>
            </a:fld>
            <a:endParaRPr lang="en-US"/>
          </a:p>
        </p:txBody>
      </p:sp>
      <p:sp>
        <p:nvSpPr>
          <p:cNvPr id="3994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F68E34-1034-411D-A21A-EA381B22C96C}" type="slidenum">
              <a:rPr lang="ar-SA"/>
              <a:pPr/>
              <a:t>19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152400" y="0"/>
            <a:ext cx="8991601" cy="928688"/>
          </a:xfrm>
        </p:spPr>
        <p:txBody>
          <a:bodyPr rtlCol="0">
            <a:normAutofit/>
          </a:bodyPr>
          <a:lstStyle/>
          <a:p>
            <a:pPr rtl="1"/>
            <a:r>
              <a:rPr lang="ar-EG" sz="3600" b="1" dirty="0" smtClean="0"/>
              <a:t>(نظرية فيجوتسكي البنائية الاجتماعية)</a:t>
            </a:r>
            <a:endParaRPr lang="ar-EG" sz="3600" b="1" dirty="0"/>
          </a:p>
        </p:txBody>
      </p:sp>
      <p:sp>
        <p:nvSpPr>
          <p:cNvPr id="4" name="مستطيل مخدوش من كلا الطرفين 3"/>
          <p:cNvSpPr/>
          <p:nvPr/>
        </p:nvSpPr>
        <p:spPr>
          <a:xfrm>
            <a:off x="5759450" y="2133600"/>
            <a:ext cx="3384550" cy="1428750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المتعلم</a:t>
            </a:r>
            <a:endParaRPr lang="ar-EG" sz="2400" b="1" dirty="0" smtClean="0">
              <a:solidFill>
                <a:schemeClr val="bg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5" name="مستطيل مخدوش من كلا الطرفين 4"/>
          <p:cNvSpPr/>
          <p:nvPr/>
        </p:nvSpPr>
        <p:spPr>
          <a:xfrm>
            <a:off x="228600" y="2590800"/>
            <a:ext cx="3024188" cy="1149350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b="1" dirty="0" smtClean="0">
                <a:solidFill>
                  <a:schemeClr val="bg1"/>
                </a:solidFill>
                <a:latin typeface="Arial" pitchFamily="34" charset="0"/>
                <a:ea typeface="Majalla UI"/>
              </a:rPr>
              <a:t>طفلا أوطالبا</a:t>
            </a:r>
            <a:endParaRPr lang="ar-SA" b="1" dirty="0">
              <a:solidFill>
                <a:schemeClr val="bg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8" name="مستطيل مخدوش من كلا الطرفين 7"/>
          <p:cNvSpPr/>
          <p:nvPr/>
        </p:nvSpPr>
        <p:spPr>
          <a:xfrm>
            <a:off x="-13855" y="4495800"/>
            <a:ext cx="9005455" cy="1988126"/>
          </a:xfrm>
          <a:prstGeom prst="snip2SameRect">
            <a:avLst>
              <a:gd name="adj1" fmla="val 16667"/>
              <a:gd name="adj2" fmla="val 99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1" algn="r"/>
            <a:r>
              <a:rPr lang="ar-SA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عامل نشط، يبحث عن قصد من أجل بناء المعرفة في سياق ذي معنى، في تفاعل مستمر مع أشخاص آخرين.</a:t>
            </a:r>
            <a:endParaRPr lang="ar-EG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algn="r"/>
            <a:r>
              <a:rPr lang="ar-SA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إذا كانت هذه هذه السياقات غنية بالفرص، فإن الأفراد يتشجعون على ترجمة التجارب إلى واقع لغوي</a:t>
            </a:r>
            <a:r>
              <a:rPr lang="ar-EG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ar-SA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وهي التي كانوا يتعاملون معهاعلى مستوى لاشعوري فقط. </a:t>
            </a:r>
            <a:endParaRPr lang="ar-EG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algn="r"/>
            <a:endParaRPr lang="en-US" sz="2800" b="1" dirty="0" smtClean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r"/>
            <a:endParaRPr lang="ar-SA" sz="2800" b="1" dirty="0">
              <a:solidFill>
                <a:schemeClr val="bg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10" name="مستطيل مخدوش من كلا الطرفين 9"/>
          <p:cNvSpPr/>
          <p:nvPr/>
        </p:nvSpPr>
        <p:spPr>
          <a:xfrm>
            <a:off x="2895600" y="981075"/>
            <a:ext cx="3276600" cy="936625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1" algn="ctr" rtl="1">
              <a:spcAft>
                <a:spcPts val="1000"/>
              </a:spcAft>
            </a:pPr>
            <a:r>
              <a:rPr lang="ar-SA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يقول فيجوتسكي</a:t>
            </a:r>
            <a:r>
              <a:rPr lang="ar-EG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Vygotsky </a:t>
            </a:r>
            <a:r>
              <a:rPr lang="ar-EG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   </a:t>
            </a:r>
            <a:endParaRPr lang="ar-EG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 animBg="1"/>
      <p:bldP spid="5" grpId="0" build="p" animBg="1"/>
      <p:bldP spid="8" grpId="0" build="allAtOnce" animBg="1"/>
      <p:bldP spid="10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7010400" y="64166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1A49F85-CFA5-437E-8BF7-369F60C56592}" type="datetime1">
              <a:rPr lang="en-US">
                <a:latin typeface="Calibri" pitchFamily="34" charset="0"/>
              </a:rPr>
              <a:pPr/>
              <a:t>27-Mar-20</a:t>
            </a:fld>
            <a:endParaRPr lang="en-US">
              <a:latin typeface="Calibri" pitchFamily="34" charset="0"/>
            </a:endParaRP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16675"/>
            <a:ext cx="457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D2DC1E4-0EFF-4CAD-A35D-EC450CEC7635}" type="slidenum">
              <a:rPr lang="ar-SA">
                <a:latin typeface="Calibri" pitchFamily="34" charset="0"/>
              </a:rPr>
              <a:pPr/>
              <a:t>20</a:t>
            </a:fld>
            <a:endParaRPr lang="en-US">
              <a:latin typeface="Calibri" pitchFamily="34" charset="0"/>
            </a:endParaRPr>
          </a:p>
        </p:txBody>
      </p:sp>
      <p:sp>
        <p:nvSpPr>
          <p:cNvPr id="16393" name="Rectangle 5"/>
          <p:cNvSpPr>
            <a:spLocks noChangeArrowheads="1"/>
          </p:cNvSpPr>
          <p:nvPr/>
        </p:nvSpPr>
        <p:spPr bwMode="auto">
          <a:xfrm>
            <a:off x="762000" y="3657600"/>
            <a:ext cx="7086600" cy="1676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buClr>
                <a:srgbClr val="000000"/>
              </a:buClr>
            </a:pPr>
            <a:r>
              <a:rPr lang="ar-SA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وفي مرحلة البلوغ يعود أثر العلامات إلى الانخفاض مرة أخرى ، ولكن هذا</a:t>
            </a:r>
            <a:endParaRPr lang="ar-EG" sz="20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buClr>
                <a:srgbClr val="000000"/>
              </a:buClr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ar-SA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لا يعني أن سلوك واستجابات البالغين أصبحت استجابات طبيعية وتلقائية </a:t>
            </a:r>
            <a:endParaRPr lang="ar-EG" sz="20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buClr>
                <a:srgbClr val="000000"/>
              </a:buClr>
            </a:pPr>
            <a:r>
              <a:rPr lang="ar-SA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أن سلوك البالغين يبقى متأثرا بالوسائط ولكن هذه الوسائط تكون قد استدخلت عقليا</a:t>
            </a:r>
            <a:endParaRPr lang="ar-EG" sz="20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buClr>
                <a:srgbClr val="000000"/>
              </a:buClr>
            </a:pPr>
            <a:r>
              <a:rPr lang="ar-SA" sz="20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وبالتالي فأن تفعيلها يتم من خلال التذكر</a:t>
            </a: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endParaRPr lang="ar-SA" sz="20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4" name="Rectangle 5"/>
          <p:cNvSpPr>
            <a:spLocks noChangeArrowheads="1"/>
          </p:cNvSpPr>
          <p:nvPr/>
        </p:nvSpPr>
        <p:spPr bwMode="auto">
          <a:xfrm>
            <a:off x="841375" y="1713381"/>
            <a:ext cx="5029200" cy="138287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SA" sz="2000" b="1">
                <a:solidFill>
                  <a:schemeClr val="tx1"/>
                </a:solidFill>
                <a:effectLst>
                  <a:outerShdw blurRad="38100" dist="38100" dir="2700000" algn="tl">
                    <a:srgbClr val="050595"/>
                  </a:outerShdw>
                </a:effectLst>
                <a:latin typeface="Arial" charset="0"/>
              </a:rPr>
              <a:t>في المرحلة الثانية </a:t>
            </a:r>
            <a:endParaRPr lang="ar-EG" sz="2000" b="1">
              <a:solidFill>
                <a:schemeClr val="tx1"/>
              </a:solidFill>
              <a:effectLst>
                <a:outerShdw blurRad="38100" dist="38100" dir="2700000" algn="tl">
                  <a:srgbClr val="050595"/>
                </a:outerShdw>
              </a:effectLst>
              <a:latin typeface="Arial" charset="0"/>
            </a:endParaRPr>
          </a:p>
          <a:p>
            <a:pPr algn="ctr"/>
            <a:r>
              <a:rPr lang="ar-SA" sz="2000" b="1">
                <a:solidFill>
                  <a:schemeClr val="tx1"/>
                </a:solidFill>
                <a:effectLst>
                  <a:outerShdw blurRad="38100" dist="38100" dir="2700000" algn="tl">
                    <a:srgbClr val="050595"/>
                  </a:outerShdw>
                </a:effectLst>
                <a:latin typeface="Arial" charset="0"/>
              </a:rPr>
              <a:t>والتي تقابل مرحلة الطفولة أو سن المدرسة </a:t>
            </a:r>
            <a:endParaRPr lang="ar-EG" sz="2000" b="1">
              <a:solidFill>
                <a:schemeClr val="tx1"/>
              </a:solidFill>
              <a:effectLst>
                <a:outerShdw blurRad="38100" dist="38100" dir="2700000" algn="tl">
                  <a:srgbClr val="050595"/>
                </a:outerShdw>
              </a:effectLst>
              <a:latin typeface="Arial" charset="0"/>
            </a:endParaRPr>
          </a:p>
          <a:p>
            <a:pPr algn="ctr"/>
            <a:r>
              <a:rPr lang="ar-SA" sz="2000" b="1">
                <a:solidFill>
                  <a:schemeClr val="tx1"/>
                </a:solidFill>
                <a:effectLst>
                  <a:outerShdw blurRad="38100" dist="38100" dir="2700000" algn="tl">
                    <a:srgbClr val="050595"/>
                  </a:outerShdw>
                </a:effectLst>
                <a:latin typeface="Arial" charset="0"/>
              </a:rPr>
              <a:t>تصبح العلامات مؤثرة بشكل كبير </a:t>
            </a:r>
            <a:endParaRPr lang="ar-EG" sz="2000" b="1">
              <a:solidFill>
                <a:schemeClr val="tx1"/>
              </a:solidFill>
              <a:effectLst>
                <a:outerShdw blurRad="38100" dist="38100" dir="2700000" algn="tl">
                  <a:srgbClr val="050595"/>
                </a:outerShdw>
              </a:effectLst>
              <a:latin typeface="Arial" charset="0"/>
            </a:endParaRPr>
          </a:p>
          <a:p>
            <a:pPr algn="ctr"/>
            <a:r>
              <a:rPr lang="ar-SA" sz="2000" b="1">
                <a:solidFill>
                  <a:schemeClr val="tx1"/>
                </a:solidFill>
                <a:effectLst>
                  <a:outerShdw blurRad="38100" dist="38100" dir="2700000" algn="tl">
                    <a:srgbClr val="050595"/>
                  </a:outerShdw>
                </a:effectLst>
                <a:latin typeface="Arial" charset="0"/>
              </a:rPr>
              <a:t>، فالمثيرات الخارجية تؤثر بشكل فعال على الأداء.</a:t>
            </a:r>
            <a:r>
              <a:rPr lang="ar-SA" sz="2000" b="1">
                <a:solidFill>
                  <a:schemeClr val="tx1"/>
                </a:solidFill>
                <a:latin typeface="Arial" charset="0"/>
              </a:rPr>
              <a:t> </a:t>
            </a:r>
            <a:endParaRPr lang="en-US" sz="20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6395" name="Rectangle 5"/>
          <p:cNvSpPr>
            <a:spLocks noChangeArrowheads="1"/>
          </p:cNvSpPr>
          <p:nvPr/>
        </p:nvSpPr>
        <p:spPr bwMode="auto">
          <a:xfrm>
            <a:off x="2607913" y="763652"/>
            <a:ext cx="6046677" cy="89686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SA" b="1">
                <a:solidFill>
                  <a:schemeClr val="tx1"/>
                </a:solidFill>
                <a:effectLst>
                  <a:outerShdw blurRad="38100" dist="38100" dir="2700000" algn="tl">
                    <a:srgbClr val="050595"/>
                  </a:outerShdw>
                </a:effectLst>
                <a:latin typeface="Arial" charset="0"/>
              </a:rPr>
              <a:t>في خلال الطفولة المبكرة</a:t>
            </a:r>
            <a:endParaRPr lang="ar-EG" b="1">
              <a:solidFill>
                <a:schemeClr val="tx1"/>
              </a:solidFill>
              <a:effectLst>
                <a:outerShdw blurRad="38100" dist="38100" dir="2700000" algn="tl">
                  <a:srgbClr val="050595"/>
                </a:outerShdw>
              </a:effectLst>
              <a:latin typeface="Arial" charset="0"/>
            </a:endParaRPr>
          </a:p>
          <a:p>
            <a:pPr algn="ctr"/>
            <a:r>
              <a:rPr lang="ar-SA" b="1">
                <a:solidFill>
                  <a:schemeClr val="tx1"/>
                </a:solidFill>
                <a:effectLst>
                  <a:outerShdw blurRad="38100" dist="38100" dir="2700000" algn="tl">
                    <a:srgbClr val="050595"/>
                  </a:outerShdw>
                </a:effectLst>
                <a:latin typeface="Arial" charset="0"/>
              </a:rPr>
              <a:t> وقبل سن المدرسة لا يكون الطفل قادرا على ضبط سلوكه</a:t>
            </a:r>
            <a:endParaRPr lang="ar-EG" b="1">
              <a:solidFill>
                <a:schemeClr val="tx1"/>
              </a:solidFill>
              <a:effectLst>
                <a:outerShdw blurRad="38100" dist="38100" dir="2700000" algn="tl">
                  <a:srgbClr val="050595"/>
                </a:outerShdw>
              </a:effectLst>
              <a:latin typeface="Arial" charset="0"/>
            </a:endParaRPr>
          </a:p>
          <a:p>
            <a:pPr algn="ctr"/>
            <a:r>
              <a:rPr lang="ar-SA" b="1">
                <a:solidFill>
                  <a:schemeClr val="tx1"/>
                </a:solidFill>
                <a:effectLst>
                  <a:outerShdw blurRad="38100" dist="38100" dir="2700000" algn="tl">
                    <a:srgbClr val="050595"/>
                  </a:outerShdw>
                </a:effectLst>
                <a:latin typeface="Arial" charset="0"/>
              </a:rPr>
              <a:t> عن طريق تنظيم مثيرات خاصة</a:t>
            </a: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4337050" y="290513"/>
            <a:ext cx="4471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 rtl="1"/>
            <a:r>
              <a:rPr lang="ar-SA" sz="2000" b="1"/>
              <a:t>ويحدد فيجوتسكي ثلاث مراحل من التذكر هي :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4267200"/>
            <a:ext cx="7772400" cy="762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96875" indent="-396875" algn="ctr" defTabSz="912813" rtl="1">
              <a:lnSpc>
                <a:spcPct val="90000"/>
              </a:lnSpc>
              <a:spcBef>
                <a:spcPct val="20000"/>
              </a:spcBef>
            </a:pPr>
            <a:r>
              <a:rPr lang="ar-SA" sz="2400" b="1">
                <a:solidFill>
                  <a:schemeClr val="tx1"/>
                </a:solidFill>
                <a:latin typeface="Arial" charset="0"/>
              </a:rPr>
              <a:t>النمو والتعلم كعملية واحدة  (</a:t>
            </a:r>
            <a:r>
              <a:rPr lang="ar-SA" sz="2400" b="1">
                <a:solidFill>
                  <a:srgbClr val="FFFF00"/>
                </a:solidFill>
                <a:latin typeface="Arial" charset="0"/>
              </a:rPr>
              <a:t>النظريات</a:t>
            </a:r>
            <a:r>
              <a:rPr lang="ar-SA" sz="2400" b="1">
                <a:solidFill>
                  <a:schemeClr val="tx1"/>
                </a:solidFill>
                <a:latin typeface="Arial" charset="0"/>
              </a:rPr>
              <a:t> </a:t>
            </a:r>
            <a:r>
              <a:rPr lang="ar-SA" sz="2400" b="1">
                <a:solidFill>
                  <a:srgbClr val="FFFF00"/>
                </a:solidFill>
                <a:latin typeface="Arial" charset="0"/>
              </a:rPr>
              <a:t>السلوكية</a:t>
            </a:r>
            <a:r>
              <a:rPr lang="ar-SA" sz="2400" b="1">
                <a:solidFill>
                  <a:schemeClr val="tx1"/>
                </a:solidFill>
                <a:latin typeface="Arial" charset="0"/>
              </a:rPr>
              <a:t> )</a:t>
            </a:r>
            <a:endParaRPr lang="en-US" sz="24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124200"/>
            <a:ext cx="8458200" cy="8382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96875" indent="-396875" defTabSz="912813"/>
            <a:r>
              <a:rPr lang="ar-SA" sz="2800" b="1">
                <a:solidFill>
                  <a:schemeClr val="tx1"/>
                </a:solidFill>
                <a:latin typeface="Arial" charset="0"/>
              </a:rPr>
              <a:t>النمو والتعلم  كعمليتين مستقلتين عن بعضهما ( </a:t>
            </a:r>
            <a:r>
              <a:rPr lang="ar-SA" sz="2800" b="1">
                <a:solidFill>
                  <a:srgbClr val="FFFF00"/>
                </a:solidFill>
                <a:latin typeface="Arial" charset="0"/>
              </a:rPr>
              <a:t>نظرية</a:t>
            </a:r>
            <a:r>
              <a:rPr lang="ar-SA" sz="2800" b="1">
                <a:solidFill>
                  <a:schemeClr val="tx1"/>
                </a:solidFill>
                <a:latin typeface="Arial" charset="0"/>
              </a:rPr>
              <a:t> </a:t>
            </a:r>
            <a:r>
              <a:rPr lang="ar-SA" sz="2800" b="1">
                <a:solidFill>
                  <a:srgbClr val="FFFF00"/>
                </a:solidFill>
                <a:latin typeface="Arial" charset="0"/>
              </a:rPr>
              <a:t>بياجيه</a:t>
            </a:r>
            <a:r>
              <a:rPr lang="ar-SA" sz="2800" b="1">
                <a:solidFill>
                  <a:schemeClr val="tx1"/>
                </a:solidFill>
                <a:latin typeface="Arial" charset="0"/>
              </a:rPr>
              <a:t> )</a:t>
            </a:r>
            <a:endParaRPr lang="en-US" sz="28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219200"/>
            <a:ext cx="7772400" cy="1143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>
                <a:solidFill>
                  <a:srgbClr val="FFFF00"/>
                </a:solidFill>
                <a:latin typeface="Arial" charset="0"/>
              </a:rPr>
              <a:t>يعتقد فيجوتسكي</a:t>
            </a:r>
            <a:r>
              <a:rPr lang="ar-EG" sz="2400" b="1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algn="ctr"/>
            <a:r>
              <a:rPr lang="ar-SA" sz="2400" b="1">
                <a:solidFill>
                  <a:schemeClr val="tx1"/>
                </a:solidFill>
                <a:latin typeface="Arial" charset="0"/>
              </a:rPr>
              <a:t> أن نظريات علم النفس لم توفق في إيضاح العلاقة بين النمو والتعلم</a:t>
            </a:r>
            <a:endParaRPr lang="ar-EG" sz="2400" b="1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ar-SA" sz="2400" b="1">
                <a:solidFill>
                  <a:schemeClr val="tx1"/>
                </a:solidFill>
                <a:latin typeface="Arial" charset="0"/>
              </a:rPr>
              <a:t>  ويلخص الاتجاهات التي تعرضت للنمو والتعلم في</a:t>
            </a:r>
            <a:r>
              <a:rPr lang="ar-EG" sz="2400" b="1">
                <a:solidFill>
                  <a:schemeClr val="tx1"/>
                </a:solidFill>
                <a:latin typeface="Arial" charset="0"/>
              </a:rPr>
              <a:t> التالي</a:t>
            </a:r>
            <a:endParaRPr lang="en-US" sz="24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0" y="106363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ar-SA" sz="4400" b="1"/>
              <a:t>منطقة النمو المحتمل</a:t>
            </a:r>
            <a:endParaRPr lang="en-US" sz="4400" b="1"/>
          </a:p>
        </p:txBody>
      </p:sp>
      <p:sp>
        <p:nvSpPr>
          <p:cNvPr id="2" name="Rectangle 3"/>
          <p:cNvSpPr/>
          <p:nvPr/>
        </p:nvSpPr>
        <p:spPr>
          <a:xfrm>
            <a:off x="0" y="5410200"/>
            <a:ext cx="9144000" cy="9906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96875" indent="-396875" algn="ctr" defTabSz="912813" rtl="1">
              <a:lnSpc>
                <a:spcPct val="90000"/>
              </a:lnSpc>
              <a:spcBef>
                <a:spcPct val="20000"/>
              </a:spcBef>
            </a:pPr>
            <a:r>
              <a:rPr lang="ar-SA" sz="2400" b="1">
                <a:solidFill>
                  <a:schemeClr val="tx1"/>
                </a:solidFill>
                <a:latin typeface="Arial" charset="0"/>
              </a:rPr>
              <a:t>النمو والتعلم كعمليتين ذات تأثر متبادل: ( </a:t>
            </a:r>
            <a:r>
              <a:rPr lang="ar-SA" sz="2400" b="1">
                <a:solidFill>
                  <a:srgbClr val="FFFF00"/>
                </a:solidFill>
                <a:latin typeface="Arial" charset="0"/>
              </a:rPr>
              <a:t>عمليتان</a:t>
            </a:r>
            <a:r>
              <a:rPr lang="ar-SA" sz="2400" b="1">
                <a:solidFill>
                  <a:schemeClr val="tx1"/>
                </a:solidFill>
                <a:latin typeface="Arial" charset="0"/>
              </a:rPr>
              <a:t> </a:t>
            </a:r>
            <a:r>
              <a:rPr lang="ar-SA" sz="2400" b="1">
                <a:solidFill>
                  <a:srgbClr val="FFFF00"/>
                </a:solidFill>
                <a:latin typeface="Arial" charset="0"/>
              </a:rPr>
              <a:t>متفاعلتان</a:t>
            </a:r>
            <a:r>
              <a:rPr lang="ar-SA" sz="2400" b="1">
                <a:solidFill>
                  <a:schemeClr val="tx1"/>
                </a:solidFill>
                <a:latin typeface="Arial" charset="0"/>
              </a:rPr>
              <a:t> ) حيث حاول أصحاب هذا الاتجاه (</a:t>
            </a:r>
            <a:r>
              <a:rPr lang="ar-SA" sz="2400" b="1">
                <a:solidFill>
                  <a:srgbClr val="FFFF00"/>
                </a:solidFill>
                <a:latin typeface="Arial" charset="0"/>
              </a:rPr>
              <a:t>الجشتطالت</a:t>
            </a:r>
            <a:r>
              <a:rPr lang="ar-SA" sz="2400" b="1">
                <a:solidFill>
                  <a:schemeClr val="tx1"/>
                </a:solidFill>
                <a:latin typeface="Arial" charset="0"/>
              </a:rPr>
              <a:t>) الجمع بين وجهتي النظر السابقتين حيث ينظر إلى عمليتي النضج والتعلم معتمدة على بعضهما ومتفاعلة .</a:t>
            </a:r>
            <a:endParaRPr lang="en-US" sz="24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5105400"/>
            <a:ext cx="7772400" cy="12954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96875" indent="-396875" algn="ctr" defTabSz="912813" rtl="1">
              <a:lnSpc>
                <a:spcPct val="90000"/>
              </a:lnSpc>
              <a:spcBef>
                <a:spcPct val="20000"/>
              </a:spcBef>
            </a:pPr>
            <a:r>
              <a:rPr lang="ar-SA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الإنسان غير محدد بدرجة كبيرة بدرجة النمو المفروضة علينا .</a:t>
            </a:r>
            <a:r>
              <a:rPr lang="en-US" sz="28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124200"/>
            <a:ext cx="8458200" cy="12954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96875" indent="-396875" algn="ctr" defTabSz="912813" rtl="1">
              <a:lnSpc>
                <a:spcPct val="90000"/>
              </a:lnSpc>
              <a:spcBef>
                <a:spcPct val="20000"/>
              </a:spcBef>
            </a:pPr>
            <a:r>
              <a:rPr lang="ar-SA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التعلم المدرسي في المقابل يقدم شيئا جديدا لنمو الطفل وهنا يطرح فكرته عن </a:t>
            </a:r>
            <a:endParaRPr lang="ar-EG" sz="2400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96875" indent="-396875" algn="ctr" defTabSz="912813" rtl="1">
              <a:lnSpc>
                <a:spcPct val="90000"/>
              </a:lnSpc>
              <a:spcBef>
                <a:spcPct val="20000"/>
              </a:spcBef>
            </a:pPr>
            <a:r>
              <a:rPr lang="ar-SA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(منطقة النمو المحتمل )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1219200"/>
            <a:ext cx="7772400" cy="12954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فالبرغم من أن التعلم يبدأ قبل المدرسة فكل تعلم يحدث في المدرسة له تاريخ سابق</a:t>
            </a:r>
            <a:endParaRPr lang="en-US" sz="24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0" y="76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ar-SA" sz="2400" b="1"/>
              <a:t>يقرر فيجوتسكي أن حل هذه المعضلة وفهم طبيعة النمو والتعلم لا يكون إلا بفكرته عن منطقة النمو الأدنى (المحتمل</a:t>
            </a:r>
            <a:r>
              <a:rPr lang="ar-EG" sz="2400" b="1"/>
              <a:t> )</a:t>
            </a:r>
            <a:endParaRPr lang="en-US" sz="24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Oval 2"/>
          <p:cNvSpPr>
            <a:spLocks noChangeArrowheads="1"/>
          </p:cNvSpPr>
          <p:nvPr/>
        </p:nvSpPr>
        <p:spPr bwMode="auto">
          <a:xfrm>
            <a:off x="6324600" y="1981200"/>
            <a:ext cx="2438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/>
              <a:t>مرحلة النمو الواقعية</a:t>
            </a:r>
            <a:r>
              <a:rPr lang="en-US"/>
              <a:t> </a:t>
            </a:r>
          </a:p>
        </p:txBody>
      </p:sp>
      <p:sp>
        <p:nvSpPr>
          <p:cNvPr id="123907" name="Oval 3"/>
          <p:cNvSpPr>
            <a:spLocks noChangeArrowheads="1"/>
          </p:cNvSpPr>
          <p:nvPr/>
        </p:nvSpPr>
        <p:spPr bwMode="auto">
          <a:xfrm>
            <a:off x="5943600" y="4572000"/>
            <a:ext cx="32004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b="1"/>
              <a:t>وهذه ترجع إلى</a:t>
            </a:r>
            <a:endParaRPr lang="ar-EG" b="1"/>
          </a:p>
          <a:p>
            <a:pPr algn="ctr"/>
            <a:r>
              <a:rPr lang="ar-SA"/>
              <a:t> </a:t>
            </a:r>
            <a:r>
              <a:rPr lang="ar-SA" b="1"/>
              <a:t>مستوى نمو العمليات العقلية</a:t>
            </a:r>
            <a:endParaRPr lang="ar-EG" b="1"/>
          </a:p>
          <a:p>
            <a:pPr algn="ctr"/>
            <a:r>
              <a:rPr lang="ar-SA" b="1"/>
              <a:t> والتي تنتج عن</a:t>
            </a:r>
            <a:endParaRPr lang="ar-EG" b="1"/>
          </a:p>
          <a:p>
            <a:pPr algn="ctr"/>
            <a:r>
              <a:rPr lang="ar-SA" b="1"/>
              <a:t> الانتهاء من مرحلة نمو معينة</a:t>
            </a:r>
            <a:r>
              <a:rPr lang="en-US" b="1"/>
              <a:t> </a:t>
            </a: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8305800" y="2743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09" name="Oval 5"/>
          <p:cNvSpPr>
            <a:spLocks noChangeArrowheads="1"/>
          </p:cNvSpPr>
          <p:nvPr/>
        </p:nvSpPr>
        <p:spPr bwMode="auto">
          <a:xfrm>
            <a:off x="0" y="2057400"/>
            <a:ext cx="2743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/>
              <a:t>مستوى النمو المتوقع</a:t>
            </a:r>
            <a:r>
              <a:rPr lang="en-US" sz="2400"/>
              <a:t> </a:t>
            </a:r>
          </a:p>
        </p:txBody>
      </p:sp>
      <p:sp>
        <p:nvSpPr>
          <p:cNvPr id="123910" name="Oval 6"/>
          <p:cNvSpPr>
            <a:spLocks noChangeArrowheads="1"/>
          </p:cNvSpPr>
          <p:nvPr/>
        </p:nvSpPr>
        <p:spPr bwMode="auto">
          <a:xfrm>
            <a:off x="0" y="4419600"/>
            <a:ext cx="34290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000" b="1" dirty="0"/>
              <a:t>وترجع إلى</a:t>
            </a:r>
            <a:endParaRPr lang="ar-EG" sz="2000" b="1" dirty="0"/>
          </a:p>
          <a:p>
            <a:pPr algn="ctr"/>
            <a:r>
              <a:rPr lang="ar-SA" sz="2000" b="1" dirty="0"/>
              <a:t> المدى الذي يمكن أن يحققه الطفل </a:t>
            </a:r>
            <a:endParaRPr lang="ar-EG" sz="2000" b="1" dirty="0"/>
          </a:p>
          <a:p>
            <a:pPr algn="ctr"/>
            <a:r>
              <a:rPr lang="ar-SA" sz="2000" b="1" dirty="0"/>
              <a:t> نموه الواقعية (درجة نضجه )</a:t>
            </a:r>
            <a:endParaRPr lang="ar-EG" sz="2000" b="1" dirty="0"/>
          </a:p>
          <a:p>
            <a:pPr algn="ctr"/>
            <a:r>
              <a:rPr lang="ar-SA" sz="2000" b="1" dirty="0"/>
              <a:t> وهذه ما يحدده فيجوتسكي</a:t>
            </a:r>
            <a:endParaRPr lang="ar-EG" sz="2000" b="1" dirty="0"/>
          </a:p>
          <a:p>
            <a:pPr algn="ctr"/>
            <a:r>
              <a:rPr lang="ar-SA" sz="2000" b="1" dirty="0"/>
              <a:t> كمنطقة للنمو المحتمل</a:t>
            </a:r>
            <a:r>
              <a:rPr lang="en-US" sz="2000" dirty="0"/>
              <a:t> </a:t>
            </a:r>
          </a:p>
        </p:txBody>
      </p:sp>
      <p:sp>
        <p:nvSpPr>
          <p:cNvPr id="123911" name="Line 7"/>
          <p:cNvSpPr>
            <a:spLocks noChangeShapeType="1"/>
          </p:cNvSpPr>
          <p:nvPr/>
        </p:nvSpPr>
        <p:spPr bwMode="auto">
          <a:xfrm>
            <a:off x="1752600" y="2895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12" name="Oval 8"/>
          <p:cNvSpPr>
            <a:spLocks noChangeArrowheads="1"/>
          </p:cNvSpPr>
          <p:nvPr/>
        </p:nvSpPr>
        <p:spPr bwMode="auto">
          <a:xfrm>
            <a:off x="3352800" y="2895600"/>
            <a:ext cx="2209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/>
              <a:t>مستويين من النمو </a:t>
            </a:r>
            <a:endParaRPr lang="ar-EG" sz="2400" b="1"/>
          </a:p>
          <a:p>
            <a:pPr algn="ctr"/>
            <a:r>
              <a:rPr lang="ar-SA" sz="2400" b="1"/>
              <a:t>هما</a:t>
            </a:r>
            <a:endParaRPr lang="en-US" sz="2400" b="1"/>
          </a:p>
        </p:txBody>
      </p:sp>
      <p:sp>
        <p:nvSpPr>
          <p:cNvPr id="123913" name="Line 9"/>
          <p:cNvSpPr>
            <a:spLocks noChangeShapeType="1"/>
          </p:cNvSpPr>
          <p:nvPr/>
        </p:nvSpPr>
        <p:spPr bwMode="auto">
          <a:xfrm flipV="1">
            <a:off x="5486400" y="2667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14" name="Line 10"/>
          <p:cNvSpPr>
            <a:spLocks noChangeShapeType="1"/>
          </p:cNvSpPr>
          <p:nvPr/>
        </p:nvSpPr>
        <p:spPr bwMode="auto">
          <a:xfrm flipH="1" flipV="1">
            <a:off x="2590800" y="2743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2279" y="239248"/>
            <a:ext cx="9142908" cy="1389568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000" b="1">
                <a:solidFill>
                  <a:schemeClr val="tx1"/>
                </a:solidFill>
                <a:latin typeface="Arial" charset="0"/>
              </a:rPr>
              <a:t>فانه لا بد من تحديد مستويين من النمو هما</a:t>
            </a: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ar-SA" sz="2000" b="1">
                <a:solidFill>
                  <a:schemeClr val="tx1"/>
                </a:solidFill>
                <a:latin typeface="Arial" charset="0"/>
              </a:rPr>
              <a:t>ولكشف العلاقة الحقيقية بين عملية النمو وإمكانيات التعلم</a:t>
            </a:r>
            <a:endParaRPr lang="en-US" sz="20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0690" y="4959928"/>
            <a:ext cx="469669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/>
              <a:t>ويعرفها بأنها </a:t>
            </a:r>
            <a:endParaRPr lang="ar-EG" b="1" dirty="0" smtClean="0"/>
          </a:p>
          <a:p>
            <a:pPr algn="ctr"/>
            <a:r>
              <a:rPr lang="ar-SA" sz="1400" b="1" dirty="0" smtClean="0">
                <a:solidFill>
                  <a:schemeClr val="bg1"/>
                </a:solidFill>
              </a:rPr>
              <a:t>المدى</a:t>
            </a:r>
            <a:r>
              <a:rPr lang="ar-EG" sz="1400" b="1" dirty="0" smtClean="0">
                <a:solidFill>
                  <a:schemeClr val="bg1"/>
                </a:solidFill>
              </a:rPr>
              <a:t>الا</a:t>
            </a:r>
            <a:r>
              <a:rPr lang="ar-EG" sz="1400" b="1" dirty="0" smtClean="0"/>
              <a:t> المدى </a:t>
            </a:r>
            <a:r>
              <a:rPr lang="ar-EG" sz="1400" b="1" dirty="0" smtClean="0">
                <a:solidFill>
                  <a:schemeClr val="bg1"/>
                </a:solidFill>
              </a:rPr>
              <a:t>ا</a:t>
            </a:r>
            <a:r>
              <a:rPr lang="ar-SA" sz="1400" b="1" dirty="0" smtClean="0"/>
              <a:t> بين </a:t>
            </a:r>
            <a:r>
              <a:rPr lang="ar-SA" sz="1400" b="1" dirty="0" smtClean="0">
                <a:solidFill>
                  <a:srgbClr val="3333FF"/>
                </a:solidFill>
              </a:rPr>
              <a:t>النمو الواقعي</a:t>
            </a:r>
            <a:r>
              <a:rPr lang="ar-SA" sz="1400" b="1" dirty="0" smtClean="0"/>
              <a:t> كما يحدد </a:t>
            </a:r>
            <a:endParaRPr lang="ar-EG" sz="1400" b="1" dirty="0" smtClean="0"/>
          </a:p>
          <a:p>
            <a:pPr algn="ctr"/>
            <a:r>
              <a:rPr lang="ar-SA" sz="1600" b="1" dirty="0" smtClean="0"/>
              <a:t>بقدرة الطفل الواقعية على حل مشكلة</a:t>
            </a:r>
            <a:endParaRPr lang="ar-EG" sz="1600" b="1" dirty="0" smtClean="0"/>
          </a:p>
          <a:p>
            <a:pPr algn="ctr"/>
            <a:r>
              <a:rPr lang="ar-SA" sz="1400" b="1" dirty="0" smtClean="0">
                <a:solidFill>
                  <a:srgbClr val="3333FF"/>
                </a:solidFill>
              </a:rPr>
              <a:t>والمستوى المحتمل</a:t>
            </a:r>
            <a:r>
              <a:rPr lang="ar-SA" sz="1400" b="1" dirty="0" smtClean="0"/>
              <a:t> </a:t>
            </a:r>
            <a:endParaRPr lang="ar-EG" sz="1400" b="1" dirty="0" smtClean="0"/>
          </a:p>
          <a:p>
            <a:pPr algn="ctr"/>
            <a:r>
              <a:rPr lang="ar-SA" sz="1400" b="1" dirty="0" smtClean="0"/>
              <a:t>الذي يمكن أن ينجزه الطفل في حل مشكلات</a:t>
            </a:r>
            <a:r>
              <a:rPr lang="ar-EG" sz="1200" b="1" dirty="0" smtClean="0"/>
              <a:t> </a:t>
            </a:r>
            <a:r>
              <a:rPr lang="ar-SA" sz="1200" b="1" dirty="0" smtClean="0"/>
              <a:t> تفوق قدرته </a:t>
            </a:r>
            <a:endParaRPr lang="en-US" sz="1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numCol="1" anchorCtr="0" compatLnSpc="1">
            <a:prstTxWarp prst="textNoShape">
              <a:avLst/>
            </a:prstTxWarp>
          </a:bodyPr>
          <a:lstStyle/>
          <a:p>
            <a:endParaRPr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69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6980" name="Oval 4"/>
          <p:cNvSpPr>
            <a:spLocks noChangeArrowheads="1"/>
          </p:cNvSpPr>
          <p:nvPr/>
        </p:nvSpPr>
        <p:spPr bwMode="auto">
          <a:xfrm>
            <a:off x="55418" y="381000"/>
            <a:ext cx="8804564" cy="595052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4400" b="1" dirty="0"/>
              <a:t>يرى فيجوتسكي</a:t>
            </a:r>
            <a:endParaRPr lang="ar-EG" sz="4400" b="1" dirty="0"/>
          </a:p>
          <a:p>
            <a:pPr algn="ctr"/>
            <a:r>
              <a:rPr lang="ar-SA" sz="4400" b="1" dirty="0"/>
              <a:t> </a:t>
            </a:r>
            <a:r>
              <a:rPr lang="ar-SA" sz="4400" b="1" dirty="0">
                <a:solidFill>
                  <a:srgbClr val="3333FF"/>
                </a:solidFill>
              </a:rPr>
              <a:t>استخدام الوسائل</a:t>
            </a:r>
            <a:r>
              <a:rPr lang="ar-SA" sz="4400" b="1" dirty="0"/>
              <a:t> المساعدة أو الأدوات</a:t>
            </a:r>
            <a:endParaRPr lang="ar-EG" sz="4400" b="1" dirty="0"/>
          </a:p>
          <a:p>
            <a:pPr algn="ctr"/>
            <a:r>
              <a:rPr lang="ar-SA" sz="4400" b="1" dirty="0"/>
              <a:t> يمكن </a:t>
            </a:r>
            <a:endParaRPr lang="ar-EG" sz="4400" b="1" dirty="0"/>
          </a:p>
          <a:p>
            <a:pPr algn="ctr"/>
            <a:r>
              <a:rPr lang="ar-SA" sz="4400" b="1" dirty="0"/>
              <a:t>أن </a:t>
            </a:r>
            <a:r>
              <a:rPr lang="ar-SA" sz="4400" b="1" dirty="0">
                <a:solidFill>
                  <a:srgbClr val="3333FF"/>
                </a:solidFill>
              </a:rPr>
              <a:t>يحسن الأداء</a:t>
            </a:r>
            <a:r>
              <a:rPr lang="ar-SA" sz="4400" b="1" dirty="0"/>
              <a:t> </a:t>
            </a:r>
            <a:endParaRPr lang="ar-EG" sz="4400" b="1" dirty="0"/>
          </a:p>
          <a:p>
            <a:pPr algn="ctr"/>
            <a:r>
              <a:rPr lang="ar-SA" sz="4400" b="1" dirty="0"/>
              <a:t>ويرتفع به إلى المدى المحتمل</a:t>
            </a:r>
            <a:endParaRPr lang="ar-EG" sz="4400" b="1" dirty="0"/>
          </a:p>
          <a:p>
            <a:pPr algn="ctr"/>
            <a:r>
              <a:rPr lang="ar-SA" sz="4400" b="1" dirty="0"/>
              <a:t> والذي </a:t>
            </a:r>
            <a:endParaRPr lang="ar-EG" sz="4400" b="1" dirty="0"/>
          </a:p>
          <a:p>
            <a:pPr algn="ctr"/>
            <a:r>
              <a:rPr lang="ar-SA" sz="4400" b="1" dirty="0">
                <a:solidFill>
                  <a:srgbClr val="3333FF"/>
                </a:solidFill>
              </a:rPr>
              <a:t>يفوق المدى الواقعي للنمو</a:t>
            </a:r>
            <a:r>
              <a:rPr lang="en-US" sz="4400" b="1" dirty="0"/>
              <a:t>. </a:t>
            </a: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895600"/>
            <a:ext cx="7467600" cy="12192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ar-SA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فاللعب الخيالي يؤدي إلى تشكيل خطط اكثر تعقيدا لحل المشكلات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ar-SA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7575" y="4551195"/>
            <a:ext cx="7467600" cy="130342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justLow" rtl="1"/>
            <a:r>
              <a:rPr lang="ar-SA" sz="2400" b="1">
                <a:solidFill>
                  <a:schemeClr val="tx1"/>
                </a:solidFill>
                <a:effectLst>
                  <a:outerShdw blurRad="38100" dist="38100" dir="2700000" algn="tl">
                    <a:srgbClr val="050595"/>
                  </a:outerShdw>
                </a:effectLst>
                <a:latin typeface="Arial" charset="0"/>
              </a:rPr>
              <a:t>كل هذا يجعل من اللعب وسيلة لتحقيق مستوى أعلى من النمو .</a:t>
            </a:r>
            <a:endParaRPr lang="en-US" sz="2400" b="1">
              <a:solidFill>
                <a:schemeClr val="tx1"/>
              </a:solidFill>
              <a:effectLst>
                <a:outerShdw blurRad="38100" dist="38100" dir="2700000" algn="tl">
                  <a:srgbClr val="050595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19200"/>
            <a:ext cx="8686800" cy="990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يعتقد فيجوتسكي أن اللعب عاملا مهما لتحقيق نمو افضل ذلك انه يعتمد على الخيال والذي يؤدي بدوره</a:t>
            </a:r>
            <a:r>
              <a:rPr 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ar-SA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إلى خلق – منطقة النمو المحتمل</a:t>
            </a: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ar-SA" sz="20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5638800" y="228600"/>
            <a:ext cx="2776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ar-SA" sz="3200" b="1"/>
              <a:t>اثر اللعب على النمو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 bwMode="auto">
          <a:xfrm>
            <a:off x="4876800" y="1143000"/>
            <a:ext cx="3206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ar-SA" sz="2800" b="1"/>
              <a:t>اثر اللغة المكتوبة:</a:t>
            </a:r>
            <a:endParaRPr lang="en-US" sz="2800" b="1"/>
          </a:p>
        </p:txBody>
      </p:sp>
      <p:sp>
        <p:nvSpPr>
          <p:cNvPr id="5" name="Rectangle 4"/>
          <p:cNvSpPr/>
          <p:nvPr/>
        </p:nvSpPr>
        <p:spPr>
          <a:xfrm>
            <a:off x="0" y="2209800"/>
            <a:ext cx="9144000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>
                <a:solidFill>
                  <a:schemeClr val="tx1"/>
                </a:solidFill>
                <a:latin typeface="Arial" charset="0"/>
              </a:rPr>
              <a:t>يعتقد فيجوتسكي أن </a:t>
            </a:r>
            <a:r>
              <a:rPr lang="ar-SA" sz="2400" b="1">
                <a:solidFill>
                  <a:srgbClr val="FFFF00"/>
                </a:solidFill>
                <a:latin typeface="Arial" charset="0"/>
              </a:rPr>
              <a:t>القدرة على الكتابة</a:t>
            </a:r>
            <a:r>
              <a:rPr lang="ar-SA" sz="2400" b="1">
                <a:solidFill>
                  <a:schemeClr val="tx1"/>
                </a:solidFill>
                <a:latin typeface="Arial" charset="0"/>
              </a:rPr>
              <a:t> ليست منفصلة عما سبق الحديث عنه من استخدام الأدوات والعلامات والرموز ومن أهمها اللغة المكتوبة</a:t>
            </a:r>
            <a:endParaRPr lang="en-US" sz="24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046345" y="4173144"/>
            <a:ext cx="2000023" cy="850291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ar-SA">
                <a:solidFill>
                  <a:schemeClr val="tx1"/>
                </a:solidFill>
                <a:latin typeface="Arial" charset="0"/>
              </a:rPr>
              <a:t>. </a:t>
            </a:r>
            <a:r>
              <a:rPr lang="ar-SA" sz="2000" b="1">
                <a:solidFill>
                  <a:schemeClr val="tx1"/>
                </a:solidFill>
                <a:latin typeface="Arial" charset="0"/>
              </a:rPr>
              <a:t>كما يعتقد أن ذلك لا يبدأ بسن المدرسة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17489" y="3852818"/>
            <a:ext cx="3238384" cy="1249399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rtl="1"/>
            <a:r>
              <a:rPr lang="ar-SA" sz="2000" b="1">
                <a:solidFill>
                  <a:schemeClr val="tx1"/>
                </a:solidFill>
                <a:latin typeface="Arial" charset="0"/>
              </a:rPr>
              <a:t>أن الكتابة </a:t>
            </a:r>
            <a:endParaRPr lang="ar-EG" sz="2000" b="1">
              <a:solidFill>
                <a:schemeClr val="tx1"/>
              </a:solidFill>
              <a:latin typeface="Arial" charset="0"/>
            </a:endParaRPr>
          </a:p>
          <a:p>
            <a:pPr algn="ctr" rtl="1"/>
            <a:r>
              <a:rPr lang="ar-SA" sz="2000" b="1">
                <a:solidFill>
                  <a:schemeClr val="tx1"/>
                </a:solidFill>
                <a:latin typeface="Arial" charset="0"/>
              </a:rPr>
              <a:t>ما هي إلا </a:t>
            </a:r>
            <a:r>
              <a:rPr lang="ar-SA" sz="2000" b="1">
                <a:solidFill>
                  <a:srgbClr val="FFFF00"/>
                </a:solidFill>
                <a:latin typeface="Arial" charset="0"/>
              </a:rPr>
              <a:t>رموز اكثر تعقيدا</a:t>
            </a:r>
            <a:r>
              <a:rPr lang="ar-SA" sz="2000" b="1">
                <a:solidFill>
                  <a:schemeClr val="tx1"/>
                </a:solidFill>
                <a:latin typeface="Arial" charset="0"/>
              </a:rPr>
              <a:t> وتعتبر استمرار لما تعلمه الطفل من علامات أو رموز أولية</a:t>
            </a: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ar-SA" sz="20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661711" y="3922162"/>
            <a:ext cx="3192829" cy="1190407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rtl="1"/>
            <a:r>
              <a:rPr lang="ar-SA" sz="2000" b="1">
                <a:solidFill>
                  <a:schemeClr val="tx1"/>
                </a:solidFill>
                <a:latin typeface="Arial" charset="0"/>
              </a:rPr>
              <a:t>ما نتعلمه في المدرسة </a:t>
            </a:r>
            <a:r>
              <a:rPr lang="ar-SA" sz="2000" b="1">
                <a:solidFill>
                  <a:srgbClr val="FFFF00"/>
                </a:solidFill>
                <a:latin typeface="Arial" charset="0"/>
              </a:rPr>
              <a:t>له تاريخ مرتبط بمرحلة قبل المدرسة</a:t>
            </a:r>
            <a:endParaRPr lang="ar-EG" sz="2000" b="1">
              <a:solidFill>
                <a:srgbClr val="FFFF00"/>
              </a:solidFill>
              <a:latin typeface="Arial" charset="0"/>
            </a:endParaRPr>
          </a:p>
          <a:p>
            <a:pPr algn="ctr" rtl="1"/>
            <a:r>
              <a:rPr lang="ar-SA" sz="2000" b="1">
                <a:solidFill>
                  <a:schemeClr val="tx1"/>
                </a:solidFill>
                <a:latin typeface="Arial" charset="0"/>
              </a:rPr>
              <a:t> فرسم الأطفال وعلامات الأشياء تبدأ قبل سن المدرسة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AutoShape 42"/>
          <p:cNvSpPr>
            <a:spLocks noChangeArrowheads="1"/>
          </p:cNvSpPr>
          <p:nvPr/>
        </p:nvSpPr>
        <p:spPr bwMode="auto">
          <a:xfrm>
            <a:off x="6781800" y="3581400"/>
            <a:ext cx="990600" cy="1752600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600" dirty="0">
                <a:cs typeface="Mudir MT" pitchFamily="2" charset="-78"/>
              </a:rPr>
              <a:t>تقدير المواقف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600" dirty="0">
                <a:cs typeface="Mudir MT" pitchFamily="2" charset="-78"/>
              </a:rPr>
              <a:t>الاجتماعية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600" dirty="0">
                <a:cs typeface="Mudir MT" pitchFamily="2" charset="-78"/>
              </a:rPr>
              <a:t>و الوسائل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600" dirty="0">
                <a:cs typeface="Mudir MT" pitchFamily="2" charset="-78"/>
              </a:rPr>
              <a:t>و أدوات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600" dirty="0">
                <a:cs typeface="Mudir MT" pitchFamily="2" charset="-78"/>
              </a:rPr>
              <a:t>المهام</a:t>
            </a:r>
            <a:endParaRPr lang="en-US" sz="1600" dirty="0">
              <a:cs typeface="Mudir MT" pitchFamily="2" charset="-78"/>
            </a:endParaRPr>
          </a:p>
        </p:txBody>
      </p:sp>
      <p:sp>
        <p:nvSpPr>
          <p:cNvPr id="38923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16481" y="1795462"/>
            <a:ext cx="1432978" cy="1005840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 rtl="1"/>
            <a:r>
              <a:rPr lang="ar-SA" b="1">
                <a:solidFill>
                  <a:schemeClr val="tx1"/>
                </a:solidFill>
                <a:latin typeface="Arial" charset="0"/>
              </a:rPr>
              <a:t>يمكن تعليم الكتابة </a:t>
            </a:r>
            <a:endParaRPr lang="ar-EG" b="1">
              <a:solidFill>
                <a:schemeClr val="tx1"/>
              </a:solidFill>
              <a:latin typeface="Arial" charset="0"/>
            </a:endParaRPr>
          </a:p>
          <a:p>
            <a:pPr marL="342900" indent="-342900" algn="ctr" rtl="1"/>
            <a:r>
              <a:rPr lang="ar-SA" b="1">
                <a:solidFill>
                  <a:schemeClr val="tx1"/>
                </a:solidFill>
                <a:latin typeface="Arial" charset="0"/>
              </a:rPr>
              <a:t>من خلال</a:t>
            </a:r>
            <a:endParaRPr lang="ar-EG" b="1">
              <a:solidFill>
                <a:schemeClr val="tx1"/>
              </a:solidFill>
              <a:latin typeface="Arial" charset="0"/>
            </a:endParaRPr>
          </a:p>
          <a:p>
            <a:pPr marL="342900" indent="-342900" algn="ctr" rtl="1"/>
            <a:r>
              <a:rPr lang="ar-SA" b="1">
                <a:solidFill>
                  <a:schemeClr val="tx1"/>
                </a:solidFill>
                <a:latin typeface="Arial" charset="0"/>
              </a:rPr>
              <a:t> اللعب</a:t>
            </a:r>
            <a:r>
              <a:rPr lang="ar-SA">
                <a:solidFill>
                  <a:schemeClr val="tx1"/>
                </a:solidFill>
                <a:latin typeface="Arial" charset="0"/>
              </a:rPr>
              <a:t> . </a:t>
            </a:r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143000" y="2667000"/>
            <a:ext cx="914400" cy="2971800"/>
            <a:chOff x="1143000" y="2667000"/>
            <a:chExt cx="914400" cy="2971800"/>
          </a:xfrm>
        </p:grpSpPr>
        <p:sp>
          <p:nvSpPr>
            <p:cNvPr id="38926" name="AutoShape 5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43000" y="4495800"/>
              <a:ext cx="914400" cy="1143000"/>
            </a:xfrm>
            <a:prstGeom prst="actionButtonBlank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1600" dirty="0">
                  <a:cs typeface="Mudir MT" pitchFamily="2" charset="-78"/>
                </a:rPr>
                <a:t>تقديم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1600" dirty="0">
                  <a:cs typeface="Mudir MT" pitchFamily="2" charset="-78"/>
                </a:rPr>
                <a:t>المهارة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1600" dirty="0">
                  <a:cs typeface="Mudir MT" pitchFamily="2" charset="-78"/>
                </a:rPr>
                <a:t>الثانية</a:t>
              </a:r>
              <a:endParaRPr lang="en-US" sz="1600" dirty="0">
                <a:cs typeface="Mudir MT" pitchFamily="2" charset="-78"/>
              </a:endParaRPr>
            </a:p>
          </p:txBody>
        </p:sp>
        <p:sp>
          <p:nvSpPr>
            <p:cNvPr id="38927" name="Line 54"/>
            <p:cNvSpPr>
              <a:spLocks noChangeShapeType="1"/>
            </p:cNvSpPr>
            <p:nvPr/>
          </p:nvSpPr>
          <p:spPr bwMode="auto">
            <a:xfrm>
              <a:off x="1600200" y="2667000"/>
              <a:ext cx="0" cy="1752600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1587500" y="1905000"/>
            <a:ext cx="6642100" cy="4140200"/>
            <a:chOff x="1587500" y="1905000"/>
            <a:chExt cx="6642100" cy="4140200"/>
          </a:xfrm>
        </p:grpSpPr>
        <p:sp>
          <p:nvSpPr>
            <p:cNvPr id="38915" name="AutoShape 41"/>
            <p:cNvSpPr>
              <a:spLocks noChangeArrowheads="1"/>
            </p:cNvSpPr>
            <p:nvPr/>
          </p:nvSpPr>
          <p:spPr bwMode="auto">
            <a:xfrm flipV="1">
              <a:off x="6858000" y="1905000"/>
              <a:ext cx="990600" cy="1143000"/>
            </a:xfrm>
            <a:prstGeom prst="wedgeRectCallout">
              <a:avLst>
                <a:gd name="adj1" fmla="val 13458"/>
                <a:gd name="adj2" fmla="val -104444"/>
              </a:avLst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10800000"/>
            <a:lstStyle/>
            <a:p>
              <a:pPr algn="ctr"/>
              <a:r>
                <a:rPr lang="ar-SA" b="1">
                  <a:solidFill>
                    <a:schemeClr val="tx1"/>
                  </a:solidFill>
                  <a:latin typeface="Arial" charset="0"/>
                </a:rPr>
                <a:t>يمكن تعليم الكتابة في سن مبكرة</a:t>
              </a:r>
              <a:r>
                <a:rPr lang="en-US" b="1">
                  <a:solidFill>
                    <a:schemeClr val="tx1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38919" name="Line 46"/>
            <p:cNvSpPr>
              <a:spLocks noChangeShapeType="1"/>
            </p:cNvSpPr>
            <p:nvPr/>
          </p:nvSpPr>
          <p:spPr bwMode="auto">
            <a:xfrm>
              <a:off x="7848600" y="2057400"/>
              <a:ext cx="304800" cy="0"/>
            </a:xfrm>
            <a:prstGeom prst="line">
              <a:avLst/>
            </a:prstGeom>
            <a:ln w="28575"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920" name="Line 47"/>
            <p:cNvSpPr>
              <a:spLocks noChangeShapeType="1"/>
            </p:cNvSpPr>
            <p:nvPr/>
          </p:nvSpPr>
          <p:spPr bwMode="auto">
            <a:xfrm>
              <a:off x="8153400" y="2057400"/>
              <a:ext cx="76200" cy="3352800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921" name="Line 48"/>
            <p:cNvSpPr>
              <a:spLocks noChangeShapeType="1"/>
            </p:cNvSpPr>
            <p:nvPr/>
          </p:nvSpPr>
          <p:spPr bwMode="auto">
            <a:xfrm flipH="1">
              <a:off x="6218238" y="5486400"/>
              <a:ext cx="2011362" cy="0"/>
            </a:xfrm>
            <a:prstGeom prst="line">
              <a:avLst/>
            </a:prstGeom>
            <a:ln w="28575"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928" name="Line 55"/>
            <p:cNvSpPr>
              <a:spLocks noChangeShapeType="1"/>
            </p:cNvSpPr>
            <p:nvPr/>
          </p:nvSpPr>
          <p:spPr bwMode="auto">
            <a:xfrm>
              <a:off x="1600200" y="5588000"/>
              <a:ext cx="0" cy="457200"/>
            </a:xfrm>
            <a:prstGeom prst="line">
              <a:avLst/>
            </a:prstGeom>
            <a:ln w="28575"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929" name="Line 56"/>
            <p:cNvSpPr>
              <a:spLocks noChangeShapeType="1"/>
            </p:cNvSpPr>
            <p:nvPr/>
          </p:nvSpPr>
          <p:spPr bwMode="auto">
            <a:xfrm flipH="1">
              <a:off x="4495800" y="6019800"/>
              <a:ext cx="3733800" cy="0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930" name="Line 57"/>
            <p:cNvSpPr>
              <a:spLocks noChangeShapeType="1"/>
            </p:cNvSpPr>
            <p:nvPr/>
          </p:nvSpPr>
          <p:spPr bwMode="auto">
            <a:xfrm>
              <a:off x="8229600" y="5410200"/>
              <a:ext cx="0" cy="609600"/>
            </a:xfrm>
            <a:prstGeom prst="line">
              <a:avLst/>
            </a:prstGeom>
            <a:ln w="28575"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931" name="Line 58"/>
            <p:cNvSpPr>
              <a:spLocks noChangeShapeType="1"/>
            </p:cNvSpPr>
            <p:nvPr/>
          </p:nvSpPr>
          <p:spPr bwMode="auto">
            <a:xfrm flipH="1">
              <a:off x="1587500" y="6019800"/>
              <a:ext cx="3124200" cy="0"/>
            </a:xfrm>
            <a:prstGeom prst="line">
              <a:avLst/>
            </a:prstGeom>
            <a:ln w="28575"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295400" y="1447800"/>
            <a:ext cx="3276600" cy="1341438"/>
            <a:chOff x="1295400" y="1447800"/>
            <a:chExt cx="3276600" cy="1341120"/>
          </a:xfrm>
        </p:grpSpPr>
        <p:sp>
          <p:nvSpPr>
            <p:cNvPr id="38925" name="Oval 52"/>
            <p:cNvSpPr>
              <a:spLocks noChangeArrowheads="1"/>
            </p:cNvSpPr>
            <p:nvPr/>
          </p:nvSpPr>
          <p:spPr bwMode="auto">
            <a:xfrm>
              <a:off x="1295400" y="1600200"/>
              <a:ext cx="640080" cy="118872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1600" dirty="0">
                  <a:cs typeface="Mudir MT" pitchFamily="2" charset="-78"/>
                </a:rPr>
                <a:t>تحسين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1600" dirty="0">
                  <a:cs typeface="Mudir MT" pitchFamily="2" charset="-78"/>
                </a:rPr>
                <a:t>مستوى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1600" dirty="0">
                  <a:cs typeface="Mudir MT" pitchFamily="2" charset="-78"/>
                </a:rPr>
                <a:t>الأداء</a:t>
              </a:r>
              <a:endParaRPr lang="en-US" sz="1600" dirty="0">
                <a:cs typeface="Mudir MT" pitchFamily="2" charset="-78"/>
              </a:endParaRPr>
            </a:p>
          </p:txBody>
        </p:sp>
        <p:sp>
          <p:nvSpPr>
            <p:cNvPr id="38932" name="Line 60"/>
            <p:cNvSpPr>
              <a:spLocks noChangeShapeType="1"/>
            </p:cNvSpPr>
            <p:nvPr/>
          </p:nvSpPr>
          <p:spPr bwMode="auto">
            <a:xfrm flipV="1">
              <a:off x="1600200" y="1447800"/>
              <a:ext cx="0" cy="228546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933" name="Line 61"/>
            <p:cNvSpPr>
              <a:spLocks noChangeShapeType="1"/>
            </p:cNvSpPr>
            <p:nvPr/>
          </p:nvSpPr>
          <p:spPr bwMode="auto">
            <a:xfrm>
              <a:off x="1676400" y="1447800"/>
              <a:ext cx="1905000" cy="0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934" name="Line 64"/>
            <p:cNvSpPr>
              <a:spLocks noChangeShapeType="1"/>
            </p:cNvSpPr>
            <p:nvPr/>
          </p:nvSpPr>
          <p:spPr bwMode="auto">
            <a:xfrm>
              <a:off x="3581400" y="1447800"/>
              <a:ext cx="990600" cy="0"/>
            </a:xfrm>
            <a:prstGeom prst="line">
              <a:avLst/>
            </a:prstGeom>
            <a:ln w="28575"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935" name="Line 65"/>
            <p:cNvSpPr>
              <a:spLocks noChangeShapeType="1"/>
            </p:cNvSpPr>
            <p:nvPr/>
          </p:nvSpPr>
          <p:spPr bwMode="auto">
            <a:xfrm>
              <a:off x="4572000" y="1447800"/>
              <a:ext cx="0" cy="380910"/>
            </a:xfrm>
            <a:prstGeom prst="line">
              <a:avLst/>
            </a:prstGeom>
            <a:ln w="28575"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8936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0" y="4005262"/>
            <a:ext cx="2209800" cy="609600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600" dirty="0">
                <a:cs typeface="Mudir MT" pitchFamily="2" charset="-78"/>
              </a:rPr>
              <a:t>النماذج الاجتماعية</a:t>
            </a:r>
            <a:endParaRPr lang="en-US" sz="1600" dirty="0">
              <a:cs typeface="Mudir MT" pitchFamily="2" charset="-78"/>
            </a:endParaRPr>
          </a:p>
        </p:txBody>
      </p:sp>
      <p:sp>
        <p:nvSpPr>
          <p:cNvPr id="38937" name="AutoShape 6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3026111"/>
            <a:ext cx="2209800" cy="675884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/>
            <a:r>
              <a:rPr lang="ar-EG" sz="1400" b="1">
                <a:solidFill>
                  <a:schemeClr val="tx1"/>
                </a:solidFill>
                <a:latin typeface="Arial" charset="0"/>
              </a:rPr>
              <a:t>يتم</a:t>
            </a:r>
            <a:r>
              <a:rPr lang="ar-SA" sz="1400" b="1">
                <a:solidFill>
                  <a:schemeClr val="tx1"/>
                </a:solidFill>
                <a:latin typeface="Arial" charset="0"/>
              </a:rPr>
              <a:t> تعليمها</a:t>
            </a:r>
            <a:endParaRPr lang="ar-EG" sz="1400" b="1">
              <a:solidFill>
                <a:schemeClr val="tx1"/>
              </a:solidFill>
              <a:latin typeface="Arial" charset="0"/>
            </a:endParaRPr>
          </a:p>
          <a:p>
            <a:pPr marL="342900" indent="-342900" algn="ctr"/>
            <a:r>
              <a:rPr lang="ar-SA" sz="1400" b="1">
                <a:solidFill>
                  <a:schemeClr val="tx1"/>
                </a:solidFill>
                <a:latin typeface="Arial" charset="0"/>
              </a:rPr>
              <a:t> كشيء</a:t>
            </a:r>
            <a:endParaRPr lang="ar-EG" sz="1400" b="1">
              <a:solidFill>
                <a:schemeClr val="tx1"/>
              </a:solidFill>
              <a:latin typeface="Arial" charset="0"/>
            </a:endParaRPr>
          </a:p>
          <a:p>
            <a:pPr marL="342900" indent="-342900" algn="ctr"/>
            <a:r>
              <a:rPr lang="ar-SA" sz="1400" b="1">
                <a:solidFill>
                  <a:schemeClr val="tx1"/>
                </a:solidFill>
                <a:latin typeface="Arial" charset="0"/>
              </a:rPr>
              <a:t> مترابط مع الحديث. </a:t>
            </a:r>
            <a:endParaRPr lang="en-US" sz="14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8938" name="AutoShape 6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0" y="4840287"/>
            <a:ext cx="2209800" cy="381000"/>
          </a:xfrm>
          <a:prstGeom prst="actionButtonBlank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SA" b="1">
                <a:solidFill>
                  <a:schemeClr val="tx1"/>
                </a:solidFill>
                <a:latin typeface="Arial" charset="0"/>
              </a:rPr>
              <a:t>أو كنموذج جديد من الحديث</a:t>
            </a:r>
            <a:endParaRPr lang="en-US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3886200" y="1752600"/>
            <a:ext cx="1524000" cy="3505200"/>
            <a:chOff x="4038600" y="1828800"/>
            <a:chExt cx="1143000" cy="3276600"/>
          </a:xfrm>
        </p:grpSpPr>
        <p:sp>
          <p:nvSpPr>
            <p:cNvPr id="38922" name="AutoShape 4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038600" y="1828800"/>
              <a:ext cx="1143000" cy="1005840"/>
            </a:xfrm>
            <a:prstGeom prst="actionButtonBlank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ar-SA" sz="1400" b="1">
                  <a:solidFill>
                    <a:schemeClr val="tx1"/>
                  </a:solidFill>
                  <a:latin typeface="Arial" charset="0"/>
                </a:rPr>
                <a:t>تعليم الكتابة </a:t>
              </a:r>
              <a:endParaRPr lang="ar-EG" sz="1400" b="1">
                <a:solidFill>
                  <a:schemeClr val="tx1"/>
                </a:solidFill>
                <a:latin typeface="Arial" charset="0"/>
              </a:endParaRPr>
            </a:p>
            <a:p>
              <a:pPr algn="ctr"/>
              <a:r>
                <a:rPr lang="ar-SA" sz="1400" b="1">
                  <a:solidFill>
                    <a:schemeClr val="tx1"/>
                  </a:solidFill>
                  <a:latin typeface="Arial" charset="0"/>
                </a:rPr>
                <a:t>في جو طبيعي</a:t>
              </a:r>
              <a:endParaRPr lang="ar-EG" sz="1400" b="1">
                <a:solidFill>
                  <a:schemeClr val="tx1"/>
                </a:solidFill>
                <a:latin typeface="Arial" charset="0"/>
              </a:endParaRPr>
            </a:p>
            <a:p>
              <a:pPr algn="ctr"/>
              <a:r>
                <a:rPr lang="ar-SA" sz="1400" b="1">
                  <a:solidFill>
                    <a:schemeClr val="tx1"/>
                  </a:solidFill>
                  <a:latin typeface="Arial" charset="0"/>
                </a:rPr>
                <a:t> كجزء </a:t>
              </a:r>
              <a:endParaRPr lang="ar-EG" sz="1400" b="1">
                <a:solidFill>
                  <a:schemeClr val="tx1"/>
                </a:solidFill>
                <a:latin typeface="Arial" charset="0"/>
              </a:endParaRPr>
            </a:p>
            <a:p>
              <a:pPr algn="ctr"/>
              <a:r>
                <a:rPr lang="ar-SA" sz="1400" b="1">
                  <a:solidFill>
                    <a:schemeClr val="tx1"/>
                  </a:solidFill>
                  <a:latin typeface="Arial" charset="0"/>
                </a:rPr>
                <a:t>من نشاط</a:t>
              </a:r>
              <a:endParaRPr lang="ar-EG" sz="1400" b="1">
                <a:solidFill>
                  <a:schemeClr val="tx1"/>
                </a:solidFill>
                <a:latin typeface="Arial" charset="0"/>
              </a:endParaRPr>
            </a:p>
            <a:p>
              <a:pPr algn="ctr"/>
              <a:r>
                <a:rPr lang="ar-SA" sz="1400" b="1">
                  <a:solidFill>
                    <a:schemeClr val="tx1"/>
                  </a:solidFill>
                  <a:latin typeface="Arial" charset="0"/>
                </a:rPr>
                <a:t> الفرد الطبيعي</a:t>
              </a:r>
              <a:r>
                <a:rPr lang="en-US">
                  <a:solidFill>
                    <a:schemeClr val="tx1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38939" name="Line 70"/>
            <p:cNvSpPr>
              <a:spLocks noChangeShapeType="1"/>
            </p:cNvSpPr>
            <p:nvPr/>
          </p:nvSpPr>
          <p:spPr bwMode="auto">
            <a:xfrm>
              <a:off x="4953000" y="2820090"/>
              <a:ext cx="0" cy="2285310"/>
            </a:xfrm>
            <a:prstGeom prst="line">
              <a:avLst/>
            </a:prstGeom>
            <a:ln w="28575"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940" name="Line 74"/>
            <p:cNvSpPr>
              <a:spLocks noChangeShapeType="1"/>
            </p:cNvSpPr>
            <p:nvPr/>
          </p:nvSpPr>
          <p:spPr bwMode="auto">
            <a:xfrm flipH="1">
              <a:off x="4572000" y="4266959"/>
              <a:ext cx="381000" cy="0"/>
            </a:xfrm>
            <a:prstGeom prst="line">
              <a:avLst/>
            </a:prstGeom>
            <a:ln w="28575"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941" name="Line 76"/>
            <p:cNvSpPr>
              <a:spLocks noChangeShapeType="1"/>
            </p:cNvSpPr>
            <p:nvPr/>
          </p:nvSpPr>
          <p:spPr bwMode="auto">
            <a:xfrm flipH="1">
              <a:off x="4572000" y="5105400"/>
              <a:ext cx="381000" cy="0"/>
            </a:xfrm>
            <a:prstGeom prst="line">
              <a:avLst/>
            </a:prstGeom>
            <a:ln w="28575"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942" name="Line 77"/>
            <p:cNvSpPr>
              <a:spLocks noChangeShapeType="1"/>
            </p:cNvSpPr>
            <p:nvPr/>
          </p:nvSpPr>
          <p:spPr bwMode="auto">
            <a:xfrm flipH="1">
              <a:off x="4572000" y="3505683"/>
              <a:ext cx="381000" cy="0"/>
            </a:xfrm>
            <a:prstGeom prst="line">
              <a:avLst/>
            </a:prstGeom>
            <a:ln w="28575"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5029200" y="1447800"/>
            <a:ext cx="1600200" cy="1295400"/>
            <a:chOff x="5181600" y="1752600"/>
            <a:chExt cx="990600" cy="1066800"/>
          </a:xfrm>
        </p:grpSpPr>
        <p:sp>
          <p:nvSpPr>
            <p:cNvPr id="38943" name="Oval 78"/>
            <p:cNvSpPr>
              <a:spLocks noChangeArrowheads="1"/>
            </p:cNvSpPr>
            <p:nvPr/>
          </p:nvSpPr>
          <p:spPr bwMode="auto">
            <a:xfrm>
              <a:off x="5638800" y="1752600"/>
              <a:ext cx="533400" cy="10668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ar-SA" sz="1400" b="1">
                  <a:solidFill>
                    <a:schemeClr val="tx1"/>
                  </a:solidFill>
                  <a:latin typeface="Arial" charset="0"/>
                </a:rPr>
                <a:t>الكتابة يجب</a:t>
              </a:r>
              <a:endParaRPr lang="ar-EG" sz="1400" b="1">
                <a:solidFill>
                  <a:schemeClr val="tx1"/>
                </a:solidFill>
                <a:latin typeface="Arial" charset="0"/>
              </a:endParaRPr>
            </a:p>
            <a:p>
              <a:pPr algn="ctr"/>
              <a:r>
                <a:rPr lang="ar-SA" sz="1400" b="1">
                  <a:solidFill>
                    <a:schemeClr val="tx1"/>
                  </a:solidFill>
                  <a:latin typeface="Arial" charset="0"/>
                </a:rPr>
                <a:t> أن تكون</a:t>
              </a:r>
              <a:endParaRPr lang="ar-EG" sz="1400" b="1">
                <a:solidFill>
                  <a:schemeClr val="tx1"/>
                </a:solidFill>
                <a:latin typeface="Arial" charset="0"/>
              </a:endParaRPr>
            </a:p>
            <a:p>
              <a:pPr algn="ctr"/>
              <a:r>
                <a:rPr lang="ar-SA" sz="1400" b="1">
                  <a:solidFill>
                    <a:schemeClr val="tx1"/>
                  </a:solidFill>
                  <a:latin typeface="Arial" charset="0"/>
                </a:rPr>
                <a:t> ذات معنى </a:t>
              </a:r>
              <a:endParaRPr lang="ar-EG" sz="1400" b="1">
                <a:solidFill>
                  <a:schemeClr val="tx1"/>
                </a:solidFill>
                <a:latin typeface="Arial" charset="0"/>
              </a:endParaRPr>
            </a:p>
            <a:p>
              <a:pPr algn="ctr"/>
              <a:r>
                <a:rPr lang="ar-SA" sz="1400" b="1">
                  <a:solidFill>
                    <a:schemeClr val="tx1"/>
                  </a:solidFill>
                  <a:latin typeface="Arial" charset="0"/>
                </a:rPr>
                <a:t>بالنسبة</a:t>
              </a:r>
              <a:endParaRPr lang="ar-EG" sz="1400" b="1">
                <a:solidFill>
                  <a:schemeClr val="tx1"/>
                </a:solidFill>
                <a:latin typeface="Arial" charset="0"/>
              </a:endParaRPr>
            </a:p>
            <a:p>
              <a:pPr algn="ctr"/>
              <a:r>
                <a:rPr lang="ar-SA" sz="1400" b="1">
                  <a:solidFill>
                    <a:schemeClr val="tx1"/>
                  </a:solidFill>
                  <a:latin typeface="Arial" charset="0"/>
                </a:rPr>
                <a:t> للأطفال</a:t>
              </a:r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38944" name="Line 79"/>
            <p:cNvSpPr>
              <a:spLocks noChangeShapeType="1"/>
            </p:cNvSpPr>
            <p:nvPr/>
          </p:nvSpPr>
          <p:spPr bwMode="auto">
            <a:xfrm>
              <a:off x="5181600" y="2133040"/>
              <a:ext cx="456974" cy="0"/>
            </a:xfrm>
            <a:prstGeom prst="line">
              <a:avLst/>
            </a:prstGeom>
            <a:ln w="28575"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5486400" y="2819400"/>
            <a:ext cx="914400" cy="2743200"/>
            <a:chOff x="5486400" y="2819400"/>
            <a:chExt cx="914400" cy="2743200"/>
          </a:xfrm>
        </p:grpSpPr>
        <p:sp>
          <p:nvSpPr>
            <p:cNvPr id="38918" name="Line 45"/>
            <p:cNvSpPr>
              <a:spLocks noChangeShapeType="1"/>
            </p:cNvSpPr>
            <p:nvPr/>
          </p:nvSpPr>
          <p:spPr bwMode="auto">
            <a:xfrm>
              <a:off x="5943600" y="2819400"/>
              <a:ext cx="0" cy="1524000"/>
            </a:xfrm>
            <a:prstGeom prst="line">
              <a:avLst/>
            </a:prstGeom>
            <a:ln w="28575"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917" name="AutoShape 43"/>
            <p:cNvSpPr>
              <a:spLocks noChangeArrowheads="1"/>
            </p:cNvSpPr>
            <p:nvPr/>
          </p:nvSpPr>
          <p:spPr bwMode="auto">
            <a:xfrm>
              <a:off x="5486400" y="4343400"/>
              <a:ext cx="914400" cy="12192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ar-SA" sz="2000" b="1">
                  <a:solidFill>
                    <a:schemeClr val="tx1"/>
                  </a:solidFill>
                  <a:latin typeface="Arial" charset="0"/>
                </a:rPr>
                <a:t>تؤدي لهم</a:t>
              </a:r>
              <a:endParaRPr lang="ar-EG" sz="2000" b="1">
                <a:solidFill>
                  <a:schemeClr val="tx1"/>
                </a:solidFill>
                <a:latin typeface="Arial" charset="0"/>
              </a:endParaRPr>
            </a:p>
            <a:p>
              <a:pPr algn="ctr"/>
              <a:r>
                <a:rPr lang="ar-SA" sz="2000" b="1">
                  <a:solidFill>
                    <a:schemeClr val="tx1"/>
                  </a:solidFill>
                  <a:latin typeface="Arial" charset="0"/>
                </a:rPr>
                <a:t> أهداف </a:t>
              </a:r>
              <a:endParaRPr lang="ar-EG" sz="2000" b="1">
                <a:solidFill>
                  <a:schemeClr val="tx1"/>
                </a:solidFill>
                <a:latin typeface="Arial" charset="0"/>
              </a:endParaRPr>
            </a:p>
            <a:p>
              <a:pPr algn="ctr"/>
              <a:r>
                <a:rPr lang="ar-SA" sz="2000" b="1">
                  <a:solidFill>
                    <a:schemeClr val="tx1"/>
                  </a:solidFill>
                  <a:latin typeface="Arial" charset="0"/>
                </a:rPr>
                <a:t>حياتية </a:t>
              </a:r>
              <a:endParaRPr lang="ar-EG" sz="2000" b="1">
                <a:solidFill>
                  <a:schemeClr val="tx1"/>
                </a:solidFill>
                <a:latin typeface="Arial" charset="0"/>
              </a:endParaRPr>
            </a:p>
            <a:p>
              <a:pPr algn="ctr"/>
              <a:r>
                <a:rPr lang="ar-SA" sz="2000" b="1">
                  <a:solidFill>
                    <a:schemeClr val="tx1"/>
                  </a:solidFill>
                  <a:latin typeface="Arial" charset="0"/>
                </a:rPr>
                <a:t>. </a:t>
              </a:r>
              <a:endParaRPr lang="en-US" sz="20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30110" name="Rectangle 62"/>
          <p:cNvSpPr>
            <a:spLocks noChangeArrowheads="1"/>
          </p:cNvSpPr>
          <p:nvPr/>
        </p:nvSpPr>
        <p:spPr bwMode="auto">
          <a:xfrm>
            <a:off x="533400" y="10795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 rtl="1"/>
            <a:r>
              <a:rPr lang="ar-SA" sz="3200" b="1"/>
              <a:t>ولان الكتابة ما هي إلا رموزا فان فيجوتسكي  من هذا المنطلق يرى ما يلي :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81000" y="230188"/>
            <a:ext cx="8382000" cy="5041380"/>
          </a:xfrm>
          <a:noFill/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algn="r"/>
            <a:r>
              <a:rPr lang="ar-EG" sz="2800" b="1" dirty="0">
                <a:ln>
                  <a:noFill/>
                </a:ln>
                <a:solidFill>
                  <a:srgbClr val="FF0000"/>
                </a:solidFill>
                <a:effectLst/>
              </a:rPr>
              <a:t>مراحل</a:t>
            </a:r>
            <a:r>
              <a:rPr lang="ar-EG" sz="2800" b="1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ar-EG" sz="2800" b="1" dirty="0">
                <a:ln>
                  <a:noFill/>
                </a:ln>
                <a:solidFill>
                  <a:srgbClr val="FF0000"/>
                </a:solidFill>
                <a:effectLst/>
              </a:rPr>
              <a:t>تطور</a:t>
            </a:r>
            <a:r>
              <a:rPr lang="ar-EG" sz="2800" b="1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ar-EG" sz="2800" b="1" dirty="0">
                <a:ln>
                  <a:noFill/>
                </a:ln>
                <a:solidFill>
                  <a:srgbClr val="FF0000"/>
                </a:solidFill>
                <a:effectLst/>
              </a:rPr>
              <a:t>المفاهيم</a:t>
            </a:r>
            <a:r>
              <a:rPr lang="ar-EG" sz="2800" b="1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ar-EG" sz="2800" b="1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ar-EG" sz="2800" b="1" dirty="0">
                <a:ln>
                  <a:noFill/>
                </a:ln>
                <a:solidFill>
                  <a:schemeClr val="tx1"/>
                </a:solidFill>
                <a:effectLst/>
              </a:rPr>
              <a:t>مرحلة التفكير التجميعي ( من الشهر الأول حتى الشهر </a:t>
            </a:r>
            <a:r>
              <a:rPr lang="ar-EG" sz="2800" b="1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الثامن</a:t>
            </a:r>
            <a:r>
              <a:rPr lang="ar-EG" sz="2800" b="1" dirty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r>
              <a:rPr lang="ar-SA" sz="2800" dirty="0" smtClean="0"/>
              <a:t> </a:t>
            </a:r>
            <a:r>
              <a:rPr lang="ar-EG" sz="2800" dirty="0" smtClean="0"/>
              <a:t/>
            </a:r>
            <a:br>
              <a:rPr lang="ar-EG" sz="2800" dirty="0" smtClean="0"/>
            </a:br>
            <a:r>
              <a:rPr lang="ar-EG" sz="2800" dirty="0"/>
              <a:t> </a:t>
            </a:r>
            <a:r>
              <a:rPr lang="ar-SA" sz="2800" dirty="0" smtClean="0"/>
              <a:t>يصبح </a:t>
            </a:r>
            <a:r>
              <a:rPr lang="ar-EG" sz="2800" dirty="0" smtClean="0"/>
              <a:t>الطفل </a:t>
            </a:r>
            <a:r>
              <a:rPr lang="ar-SA" sz="2800" dirty="0" smtClean="0"/>
              <a:t>قادراً </a:t>
            </a:r>
            <a:r>
              <a:rPr lang="ar-SA" sz="2800" dirty="0"/>
              <a:t>على استكشاف الأشياء، وتشخيص هويتها بموجب </a:t>
            </a:r>
            <a:r>
              <a:rPr lang="ar-SA" sz="2800" dirty="0" smtClean="0"/>
              <a:t>صفاتها </a:t>
            </a:r>
            <a:r>
              <a:rPr lang="ar-SA" sz="2800" dirty="0"/>
              <a:t>المميزة. </a:t>
            </a:r>
            <a:r>
              <a:rPr sz="2800"/>
              <a:t/>
            </a:r>
            <a:br>
              <a:rPr sz="2800"/>
            </a:br>
            <a:r>
              <a:rPr lang="ar-EG" sz="2800" b="1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التركيز </a:t>
            </a:r>
            <a:r>
              <a:rPr lang="ar-EG" sz="2800" b="1" dirty="0">
                <a:ln>
                  <a:noFill/>
                </a:ln>
                <a:solidFill>
                  <a:srgbClr val="FFFF00"/>
                </a:solidFill>
                <a:effectLst/>
              </a:rPr>
              <a:t>على الاشياء الواقعة</a:t>
            </a:r>
            <a:r>
              <a:rPr lang="ar-EG" sz="2800" b="1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ar-EG" sz="2800" b="1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ar-EG" sz="2800" b="1" dirty="0">
                <a:ln>
                  <a:noFill/>
                </a:ln>
                <a:solidFill>
                  <a:schemeClr val="tx1"/>
                </a:solidFill>
                <a:effectLst/>
              </a:rPr>
              <a:t>- مرحلة التفكير التعقيدي ( ن الشهر الثامن و حتى 12 شهر </a:t>
            </a:r>
            <a:r>
              <a:rPr lang="ar-EG" sz="2800" b="1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r>
              <a:rPr lang="ar-EG" sz="2800" b="1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 التصنيف</a:t>
            </a:r>
            <a:r>
              <a:rPr lang="ar-EG" sz="2800" b="1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ar-SA" sz="2800" dirty="0"/>
              <a:t>فهو يصنّف على أساس أوجه الشبه، إلا أنّ عمليات التصنيف هذه لا تعتبر دائماً دقيقة، فقد ينخدع بمظهر الشيء </a:t>
            </a:r>
            <a:r>
              <a:rPr lang="ar-EG" sz="2800" b="1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ar-EG" sz="2800" b="1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ar-EG" sz="2800" b="1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- </a:t>
            </a:r>
            <a:r>
              <a:rPr lang="ar-EG" sz="2800" b="1" dirty="0">
                <a:ln>
                  <a:noFill/>
                </a:ln>
                <a:solidFill>
                  <a:schemeClr val="tx1"/>
                </a:solidFill>
                <a:effectLst/>
              </a:rPr>
              <a:t>مرحلة تكوين المجاميع (  من سنة حتى السنتين ) </a:t>
            </a:r>
            <a:r>
              <a:rPr lang="ar-EG" sz="2800" b="1" dirty="0">
                <a:ln>
                  <a:noFill/>
                </a:ln>
                <a:solidFill>
                  <a:srgbClr val="FFFF00"/>
                </a:solidFill>
                <a:effectLst/>
              </a:rPr>
              <a:t>تكوين المجموعات </a:t>
            </a:r>
            <a:r>
              <a:rPr lang="ar-EG" sz="2800" b="1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المتقابلة </a:t>
            </a:r>
            <a:r>
              <a:rPr lang="ar-EG" sz="2800" dirty="0" smtClean="0"/>
              <a:t>على </a:t>
            </a:r>
            <a:r>
              <a:rPr lang="ar-SA" sz="2800" dirty="0" smtClean="0"/>
              <a:t>أساس </a:t>
            </a:r>
            <a:r>
              <a:rPr lang="ar-SA" sz="2800" dirty="0"/>
              <a:t>أنَّها تنتمي لنفس الفئة أو تؤدي الوظيفة ذاتها، مثل الأكواب على اختلاف أشكالها ومظهرها إلا أنَّها بالنسبة له كلها أكواب</a:t>
            </a:r>
            <a:r>
              <a:rPr sz="2800" smtClean="0"/>
              <a:t>.</a:t>
            </a:r>
            <a:r>
              <a:rPr lang="ar-EG" sz="2800" b="1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ar-EG" sz="2800" b="1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ar-EG" sz="2800" b="1" dirty="0">
                <a:ln>
                  <a:noFill/>
                </a:ln>
                <a:solidFill>
                  <a:schemeClr val="tx1"/>
                </a:solidFill>
                <a:effectLst/>
              </a:rPr>
              <a:t>- مرحلة العقد المتسلسلة ( من 2 – 4 سنوات )   ا</a:t>
            </a:r>
            <a:r>
              <a:rPr lang="ar-EG" sz="2800" b="1" dirty="0">
                <a:ln>
                  <a:noFill/>
                </a:ln>
                <a:solidFill>
                  <a:srgbClr val="FFFF00"/>
                </a:solidFill>
                <a:effectLst/>
              </a:rPr>
              <a:t>لتصنيف على أساس صفة معينة </a:t>
            </a:r>
            <a:br>
              <a:rPr lang="ar-EG" sz="2800" b="1" dirty="0">
                <a:ln>
                  <a:noFill/>
                </a:ln>
                <a:solidFill>
                  <a:srgbClr val="FFFF00"/>
                </a:solidFill>
                <a:effectLst/>
              </a:rPr>
            </a:br>
            <a:r>
              <a:rPr lang="ar-EG" sz="2800" b="1" dirty="0">
                <a:ln>
                  <a:noFill/>
                </a:ln>
                <a:solidFill>
                  <a:srgbClr val="FFFF00"/>
                </a:solidFill>
                <a:effectLst/>
              </a:rPr>
              <a:t>- </a:t>
            </a:r>
            <a:r>
              <a:rPr lang="ar-EG" sz="2800" b="1" dirty="0">
                <a:ln>
                  <a:noFill/>
                </a:ln>
                <a:solidFill>
                  <a:schemeClr val="tx1"/>
                </a:solidFill>
                <a:effectLst/>
              </a:rPr>
              <a:t>مرحلة العقد المصقولة ( من 4 – 6 سنوات ) صقل المهارة . </a:t>
            </a:r>
            <a:r>
              <a:rPr sz="2800" b="1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sz="2800" b="1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sz="2800" b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152398" y="0"/>
            <a:ext cx="8991602" cy="609600"/>
          </a:xfrm>
          <a:ln>
            <a:solidFill>
              <a:schemeClr val="bg1"/>
            </a:solidFill>
          </a:ln>
        </p:spPr>
        <p:txBody>
          <a:bodyPr rtlCol="0" anchor="b">
            <a:noAutofit/>
          </a:bodyPr>
          <a:lstStyle/>
          <a:p>
            <a:pPr algn="r"/>
            <a:r>
              <a:rPr lang="ar-SA" sz="1400" b="1" dirty="0" smtClean="0"/>
              <a:t>حاول فيجوتسكسي توسيع مفهوم </a:t>
            </a:r>
            <a:r>
              <a:rPr lang="ar-SA" sz="1400" b="1" dirty="0" smtClean="0">
                <a:solidFill>
                  <a:srgbClr val="FFFF00"/>
                </a:solidFill>
              </a:rPr>
              <a:t>انجلز</a:t>
            </a:r>
            <a:r>
              <a:rPr lang="ar-EG" sz="1400" b="1" dirty="0" smtClean="0">
                <a:solidFill>
                  <a:srgbClr val="FFFF00"/>
                </a:solidFill>
              </a:rPr>
              <a:t> </a:t>
            </a:r>
            <a:r>
              <a:rPr lang="ar-SA" sz="1400" b="1" dirty="0" smtClean="0"/>
              <a:t>عن العمالة واستخدام </a:t>
            </a:r>
            <a:r>
              <a:rPr lang="ar-SA" sz="1400" b="1" dirty="0" smtClean="0">
                <a:solidFill>
                  <a:srgbClr val="FFFF00"/>
                </a:solidFill>
              </a:rPr>
              <a:t>الآلة كوسيلة لتغيير الطبيعة</a:t>
            </a:r>
            <a:r>
              <a:rPr lang="ar-SA" sz="1400" b="1" dirty="0" smtClean="0"/>
              <a:t> ومن ثم تغيير نفسه.</a:t>
            </a:r>
            <a:endParaRPr lang="ar-EG" sz="1400" b="1" dirty="0"/>
          </a:p>
        </p:txBody>
      </p:sp>
      <p:sp>
        <p:nvSpPr>
          <p:cNvPr id="4" name="سداسي 3"/>
          <p:cNvSpPr/>
          <p:nvPr/>
        </p:nvSpPr>
        <p:spPr>
          <a:xfrm>
            <a:off x="2667000" y="609600"/>
            <a:ext cx="4495800" cy="1071562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Low" rtl="1"/>
            <a:r>
              <a:rPr lang="ar-SA" sz="1600" b="1" dirty="0" smtClean="0"/>
              <a:t>فاستخدام الآلة لتغيير الطبيعة </a:t>
            </a:r>
            <a:r>
              <a:rPr lang="ar-EG" sz="1600" b="1" dirty="0" smtClean="0"/>
              <a:t> </a:t>
            </a:r>
            <a:endParaRPr lang="ar-EG" sz="1600" b="1" dirty="0"/>
          </a:p>
        </p:txBody>
      </p:sp>
      <p:sp>
        <p:nvSpPr>
          <p:cNvPr id="6" name="سداسي 5"/>
          <p:cNvSpPr/>
          <p:nvPr/>
        </p:nvSpPr>
        <p:spPr>
          <a:xfrm>
            <a:off x="0" y="3276600"/>
            <a:ext cx="2971800" cy="1066801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1400" b="1" dirty="0" smtClean="0"/>
              <a:t>في حين</a:t>
            </a:r>
            <a:r>
              <a:rPr lang="ar-EG" sz="1400" b="1" dirty="0" smtClean="0"/>
              <a:t> </a:t>
            </a:r>
            <a:r>
              <a:rPr lang="ar-SA" sz="1400" b="1" dirty="0" smtClean="0"/>
              <a:t>يعمد الإنسان إلى ذلك عن طريق ضبطها وتغييرها لمقابلة حاجاته.  </a:t>
            </a:r>
            <a:r>
              <a:rPr lang="ar-EG" sz="1400" b="1" dirty="0" smtClean="0">
                <a:solidFill>
                  <a:schemeClr val="tx1"/>
                </a:solidFill>
                <a:latin typeface="Arial" pitchFamily="34" charset="0"/>
                <a:ea typeface="Majalla UI"/>
              </a:rPr>
              <a:t> الكلية)</a:t>
            </a:r>
            <a:r>
              <a:rPr lang="ar-EG" sz="1400" dirty="0" smtClean="0">
                <a:solidFill>
                  <a:schemeClr val="tx1"/>
                </a:solidFill>
                <a:latin typeface="Arial" pitchFamily="34" charset="0"/>
                <a:ea typeface="Majalla UI"/>
              </a:rPr>
              <a:t> </a:t>
            </a:r>
            <a:endParaRPr lang="ar-SA" sz="1400" dirty="0" smtClean="0">
              <a:solidFill>
                <a:schemeClr val="tx1"/>
              </a:solidFill>
              <a:latin typeface="Arial" pitchFamily="34" charset="0"/>
              <a:ea typeface="Majalla UI"/>
            </a:endParaRPr>
          </a:p>
          <a:p>
            <a:pPr algn="ctr" rtl="1" eaLnBrk="1" hangingPunct="1">
              <a:defRPr/>
            </a:pPr>
            <a:r>
              <a:rPr lang="ar-SA" sz="1400" b="1" dirty="0" smtClean="0"/>
              <a:t> </a:t>
            </a:r>
            <a:endParaRPr lang="ar-SA" sz="1400" dirty="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7" name="سداسي 6"/>
          <p:cNvSpPr/>
          <p:nvPr/>
        </p:nvSpPr>
        <p:spPr>
          <a:xfrm>
            <a:off x="838200" y="1828800"/>
            <a:ext cx="8153400" cy="1071563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Low" rtl="1"/>
            <a:r>
              <a:rPr lang="ar-SA" sz="1600" b="1" dirty="0" smtClean="0"/>
              <a:t>تعتبر فعل تحولي (تطوري) في طبيعة الإنسان تميزه عن الحيوان</a:t>
            </a:r>
            <a:r>
              <a:rPr lang="ar-EG" sz="1600" b="1" dirty="0" smtClean="0"/>
              <a:t> </a:t>
            </a:r>
            <a:endParaRPr lang="ar-EG" sz="1600" b="1" dirty="0"/>
          </a:p>
        </p:txBody>
      </p:sp>
      <p:sp>
        <p:nvSpPr>
          <p:cNvPr id="8" name="سداسي 7"/>
          <p:cNvSpPr/>
          <p:nvPr/>
        </p:nvSpPr>
        <p:spPr>
          <a:xfrm>
            <a:off x="6477000" y="3657600"/>
            <a:ext cx="2971800" cy="1071562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EG" sz="1100" b="1" dirty="0" smtClean="0">
                <a:solidFill>
                  <a:schemeClr val="tx1"/>
                </a:solidFill>
                <a:latin typeface="Arial" pitchFamily="34" charset="0"/>
                <a:ea typeface="Majalla UI"/>
              </a:rPr>
              <a:t>(</a:t>
            </a:r>
            <a:r>
              <a:rPr lang="ar-SA" sz="1100" b="1" dirty="0" smtClean="0"/>
              <a:t>الذي يستخدم الطبيعة أو يغيرها بوجوده فيها فقط ، </a:t>
            </a:r>
            <a:endParaRPr lang="ar-SA" sz="1100" dirty="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9" name="سداسي 8"/>
          <p:cNvSpPr/>
          <p:nvPr/>
        </p:nvSpPr>
        <p:spPr>
          <a:xfrm>
            <a:off x="4419600" y="5562600"/>
            <a:ext cx="1066800" cy="690563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1050" b="1" dirty="0" smtClean="0"/>
              <a:t>والعلامات</a:t>
            </a:r>
            <a:r>
              <a:rPr lang="en-US" sz="1050" dirty="0" smtClean="0"/>
              <a:t> </a:t>
            </a:r>
            <a:endParaRPr lang="ar-SA" sz="1050" dirty="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10" name="سداسي 9"/>
          <p:cNvSpPr/>
          <p:nvPr/>
        </p:nvSpPr>
        <p:spPr>
          <a:xfrm>
            <a:off x="7772400" y="5867400"/>
            <a:ext cx="1066800" cy="614362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1400" b="1" dirty="0" smtClean="0"/>
              <a:t>الأدوات</a:t>
            </a:r>
            <a:r>
              <a:rPr lang="en-US" sz="1400" b="1" dirty="0" smtClean="0"/>
              <a:t> </a:t>
            </a:r>
            <a:endParaRPr lang="ar-SA" sz="1400" dirty="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11" name="سداسي 10"/>
          <p:cNvSpPr/>
          <p:nvPr/>
        </p:nvSpPr>
        <p:spPr>
          <a:xfrm>
            <a:off x="0" y="4648200"/>
            <a:ext cx="9144000" cy="533400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Low" rtl="1"/>
            <a:r>
              <a:rPr lang="ar-SA" sz="1400" b="1" dirty="0" smtClean="0">
                <a:solidFill>
                  <a:schemeClr val="bg1"/>
                </a:solidFill>
              </a:rPr>
              <a:t>وقد استخدم </a:t>
            </a:r>
            <a:r>
              <a:rPr lang="ar-EG" sz="1400" b="1" dirty="0" smtClean="0">
                <a:solidFill>
                  <a:schemeClr val="bg1"/>
                </a:solidFill>
              </a:rPr>
              <a:t>أ</a:t>
            </a:r>
            <a:r>
              <a:rPr lang="ar-SA" sz="1400" b="1" dirty="0" smtClean="0">
                <a:solidFill>
                  <a:schemeClr val="bg1"/>
                </a:solidFill>
              </a:rPr>
              <a:t>سلوب  الانتقال من العميات النفسية البسيطة إلى العمليات العقلية المعقدة. مثل:</a:t>
            </a:r>
            <a:endParaRPr lang="ar-SA" sz="1400" b="1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9"/>
          <p:cNvCxnSpPr>
            <a:cxnSpLocks noChangeShapeType="1"/>
          </p:cNvCxnSpPr>
          <p:nvPr/>
        </p:nvCxnSpPr>
        <p:spPr bwMode="auto">
          <a:xfrm rot="5400000">
            <a:off x="7849395" y="3275805"/>
            <a:ext cx="76199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" name="Straight Arrow Connector 9"/>
          <p:cNvCxnSpPr>
            <a:cxnSpLocks noChangeShapeType="1"/>
          </p:cNvCxnSpPr>
          <p:nvPr/>
        </p:nvCxnSpPr>
        <p:spPr bwMode="auto">
          <a:xfrm>
            <a:off x="2514600" y="2590800"/>
            <a:ext cx="3733800" cy="1676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" name="Straight Arrow Connector 9"/>
          <p:cNvCxnSpPr>
            <a:cxnSpLocks noChangeShapeType="1"/>
          </p:cNvCxnSpPr>
          <p:nvPr/>
        </p:nvCxnSpPr>
        <p:spPr bwMode="auto">
          <a:xfrm rot="5400000">
            <a:off x="2781300" y="2857500"/>
            <a:ext cx="1447800" cy="1066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سداسي 8"/>
          <p:cNvSpPr/>
          <p:nvPr/>
        </p:nvSpPr>
        <p:spPr>
          <a:xfrm>
            <a:off x="1447800" y="5562600"/>
            <a:ext cx="1066800" cy="766763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1100" b="1" dirty="0" smtClean="0"/>
              <a:t>الرموز</a:t>
            </a:r>
            <a:r>
              <a:rPr lang="en-US" sz="1100" b="1" dirty="0" smtClean="0"/>
              <a:t> </a:t>
            </a:r>
            <a:endParaRPr lang="ar-SA" sz="1100" dirty="0">
              <a:solidFill>
                <a:schemeClr val="tx1"/>
              </a:solidFill>
              <a:latin typeface="Arial" pitchFamily="34" charset="0"/>
              <a:ea typeface="Majalla UI"/>
            </a:endParaRPr>
          </a:p>
        </p:txBody>
      </p:sp>
      <p:sp>
        <p:nvSpPr>
          <p:cNvPr id="28" name="Up Arrow 27"/>
          <p:cNvSpPr/>
          <p:nvPr/>
        </p:nvSpPr>
        <p:spPr bwMode="auto">
          <a:xfrm rot="8749402">
            <a:off x="7600290" y="5208520"/>
            <a:ext cx="298055" cy="630528"/>
          </a:xfrm>
          <a:prstGeom prst="upArrow">
            <a:avLst>
              <a:gd name="adj1" fmla="val 58383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defTabSz="914099">
              <a:defRPr/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9" name="Up Arrow 28"/>
          <p:cNvSpPr/>
          <p:nvPr/>
        </p:nvSpPr>
        <p:spPr bwMode="auto">
          <a:xfrm rot="8749402">
            <a:off x="4551268" y="5133610"/>
            <a:ext cx="270067" cy="5518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defTabSz="914099">
              <a:defRPr/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0" name="Up Arrow 29"/>
          <p:cNvSpPr/>
          <p:nvPr/>
        </p:nvSpPr>
        <p:spPr bwMode="auto">
          <a:xfrm rot="8749402">
            <a:off x="1594645" y="5134460"/>
            <a:ext cx="291761" cy="612507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defTabSz="914099">
              <a:defRPr/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1" name="سداسي 8"/>
          <p:cNvSpPr/>
          <p:nvPr/>
        </p:nvSpPr>
        <p:spPr>
          <a:xfrm>
            <a:off x="0" y="6477000"/>
            <a:ext cx="9448800" cy="381000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b="1" dirty="0" smtClean="0"/>
              <a:t>كوسائل وسيطة في سيطرته على البيئة أو تكيفه معها</a:t>
            </a:r>
            <a:endParaRPr lang="en-US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 animBg="1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27" grpId="0" build="allAtOnce" animBg="1"/>
      <p:bldP spid="31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 bwMode="auto">
          <a:xfrm>
            <a:off x="0" y="23622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55000" lnSpcReduction="20000"/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ar-SA" sz="3200" b="1"/>
              <a:t>يرى فيجوتسكي أن استدخال</a:t>
            </a:r>
            <a:r>
              <a:rPr lang="ar-EG" sz="3200" b="1"/>
              <a:t> </a:t>
            </a:r>
            <a:r>
              <a:rPr lang="ar-SA" sz="3200" b="1"/>
              <a:t>العلامات لتكون رموزا عقلية </a:t>
            </a:r>
            <a:endParaRPr lang="ar-EG" sz="3200" b="1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ar-SA" sz="3200" b="1"/>
              <a:t>(أي يتم تمثيلها عقليا) تحدث تحولا سلوكيا</a:t>
            </a:r>
            <a:endParaRPr lang="ar-EG" sz="3200" b="1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3200"/>
              <a:t> </a:t>
            </a:r>
            <a:r>
              <a:rPr lang="en-US" sz="3200" b="1"/>
              <a:t> 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ar-SA" sz="2000" b="1" dirty="0"/>
              <a:t>هذه الوسائط والتي تستدخل تدريجيا لتصبح رموزا لغوية تمثل جهدا اجتماعيا تطوريا نمى عبر تاريخ الإنسان وتغير مع تغير المجتمع. </a:t>
            </a:r>
            <a:endParaRPr lang="en-US" sz="2000" b="1"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383EC3-F618-4594-9C62-D30F0C0B7B62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27-Mar-20</a:t>
            </a:fld>
            <a:endParaRPr lang="en-US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197C8F-D9D1-4FE3-BEF9-E9D8D0A9E8A4}" type="slidenum">
              <a:rPr lang="ar-SA"/>
              <a:pPr/>
              <a:t>4</a:t>
            </a:fld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3962399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rtl="1"/>
            <a:r>
              <a:rPr lang="ar-SA" sz="2400" b="1" dirty="0"/>
              <a:t>هذا يعني </a:t>
            </a:r>
            <a:r>
              <a:rPr lang="ar-EG" sz="2400" b="1" dirty="0"/>
              <a:t> </a:t>
            </a:r>
          </a:p>
          <a:p>
            <a:pPr algn="justLow" rtl="1"/>
            <a:r>
              <a:rPr lang="ar-SA" sz="2400" b="1" dirty="0"/>
              <a:t>أن هذه الرموز تحدث تغيرا كيفيا في نمط تفكير </a:t>
            </a:r>
            <a:r>
              <a:rPr lang="ar-SA" sz="2400" b="1" dirty="0" smtClean="0"/>
              <a:t>الفرد </a:t>
            </a:r>
            <a:r>
              <a:rPr lang="ar-SA" sz="2400" b="1" dirty="0"/>
              <a:t>ويستمر تدخلها في العمليات العقلية </a:t>
            </a:r>
            <a:r>
              <a:rPr lang="ar-SA" sz="2400" b="1" dirty="0" smtClean="0"/>
              <a:t>المعرفية</a:t>
            </a:r>
            <a:r>
              <a:rPr lang="en-US" sz="2400" b="1" dirty="0" smtClean="0"/>
              <a:t> </a:t>
            </a:r>
            <a:r>
              <a:rPr lang="ar-SA" sz="2400" b="1" dirty="0" smtClean="0"/>
              <a:t>وإذا </a:t>
            </a:r>
            <a:r>
              <a:rPr lang="ar-SA" sz="2400" b="1" dirty="0"/>
              <a:t>فميكانزم النمو والتغير في الفرد يقع في الثقافة التاريخية .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Date Placeholder 3"/>
          <p:cNvSpPr txBox="1">
            <a:spLocks noGrp="1"/>
          </p:cNvSpPr>
          <p:nvPr/>
        </p:nvSpPr>
        <p:spPr bwMode="auto">
          <a:xfrm>
            <a:off x="7010400" y="64166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A79E500F-0AC7-4CFF-91AF-5B8FD766D6FB}" type="datetime1">
              <a:rPr lang="en-US">
                <a:latin typeface="Calibri" pitchFamily="34" charset="0"/>
              </a:rPr>
              <a:pPr/>
              <a:t>27-Mar-20</a:t>
            </a:fld>
            <a:endParaRPr lang="en-US">
              <a:latin typeface="Calibri" pitchFamily="34" charset="0"/>
            </a:endParaRPr>
          </a:p>
        </p:txBody>
      </p:sp>
      <p:sp>
        <p:nvSpPr>
          <p:cNvPr id="113667" name="Slide Number Placeholder 5"/>
          <p:cNvSpPr txBox="1">
            <a:spLocks noGrp="1"/>
          </p:cNvSpPr>
          <p:nvPr/>
        </p:nvSpPr>
        <p:spPr bwMode="auto">
          <a:xfrm>
            <a:off x="83820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C07BAB80-C6CA-4516-9CD0-9F1FF564041A}" type="slidenum">
              <a:rPr lang="ar-SA">
                <a:latin typeface="Calibri" pitchFamily="34" charset="0"/>
              </a:rPr>
              <a:pPr/>
              <a:t>5</a:t>
            </a:fld>
            <a:endParaRPr lang="en-US">
              <a:latin typeface="Calibri" pitchFamily="34" charset="0"/>
            </a:endParaRPr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93306" y="5075238"/>
            <a:ext cx="8957388" cy="1096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justLow" defTabSz="912813" rtl="1"/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4E5B6F"/>
                  </a:outerShdw>
                </a:effectLst>
                <a:latin typeface="Arial" charset="0"/>
                <a:cs typeface="Arial" charset="0"/>
              </a:rPr>
              <a:t>فيجوتسكي قدم مجموعة أخرى من المثيرات والتي تملك وظائف خاصة </a:t>
            </a:r>
            <a:r>
              <a:rPr lang="ar-S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4E5B6F"/>
                  </a:outerShdw>
                </a:effectLst>
                <a:latin typeface="Arial" charset="0"/>
                <a:cs typeface="Arial" charset="0"/>
              </a:rPr>
              <a:t>هذا </a:t>
            </a:r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4E5B6F"/>
                  </a:outerShdw>
                </a:effectLst>
                <a:latin typeface="Arial" charset="0"/>
                <a:cs typeface="Arial" charset="0"/>
              </a:rPr>
              <a:t>يساعد على دراسة عملية حل المشكلات عن طريق هذه الوسائل المساعدة .</a:t>
            </a:r>
            <a:r>
              <a:rPr lang="ar-SA" sz="20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endParaRPr lang="en-US" sz="2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5369" name="Rectangle 5"/>
          <p:cNvSpPr>
            <a:spLocks noChangeArrowheads="1"/>
          </p:cNvSpPr>
          <p:nvPr/>
        </p:nvSpPr>
        <p:spPr bwMode="auto">
          <a:xfrm>
            <a:off x="93306" y="3779838"/>
            <a:ext cx="8957388" cy="1096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4E5B6F"/>
                  </a:outerShdw>
                </a:effectLst>
                <a:latin typeface="Arial" charset="0"/>
                <a:cs typeface="Arial" charset="0"/>
              </a:rPr>
              <a:t>توضع أشياء مساعدة بالقرب من الطفل ويلاحظ المجرب كيف يحاول الطفل الاستفادة منها لحل المشكلة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4E5B6F"/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15370" name="Rectangle 5"/>
          <p:cNvSpPr>
            <a:spLocks noChangeArrowheads="1"/>
          </p:cNvSpPr>
          <p:nvPr/>
        </p:nvSpPr>
        <p:spPr bwMode="auto">
          <a:xfrm>
            <a:off x="93306" y="2438400"/>
            <a:ext cx="8957388" cy="10969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4E5B6F"/>
                  </a:outerShdw>
                </a:effectLst>
                <a:latin typeface="Arial" charset="0"/>
                <a:cs typeface="Arial" charset="0"/>
              </a:rPr>
              <a:t>الواجب أو العمل في التجربة يفوق قدرة الطفل ولا يمكن حله عن طريق قدرات الطفل الطبيعية</a:t>
            </a: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5371" name="Rectangle 5"/>
          <p:cNvSpPr>
            <a:spLocks noChangeArrowheads="1"/>
          </p:cNvSpPr>
          <p:nvPr/>
        </p:nvSpPr>
        <p:spPr bwMode="auto">
          <a:xfrm>
            <a:off x="1182687" y="420687"/>
            <a:ext cx="7315200" cy="838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4E5B6F"/>
                  </a:outerShdw>
                </a:effectLst>
                <a:latin typeface="Arial" charset="0"/>
                <a:cs typeface="Arial" charset="0"/>
              </a:rPr>
              <a:t>استخدم فيجوتسكي منهجا فريدا هو المنهج الوظيفي ذو الإثارة المزدوجة</a:t>
            </a:r>
            <a:r>
              <a:rPr lang="en-US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13680" name="Rectangle 16"/>
          <p:cNvSpPr>
            <a:spLocks noChangeArrowheads="1"/>
          </p:cNvSpPr>
          <p:nvPr/>
        </p:nvSpPr>
        <p:spPr bwMode="auto">
          <a:xfrm>
            <a:off x="2286000" y="1463675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 rtl="1"/>
            <a:r>
              <a:rPr lang="ar-SA" sz="3200" b="1" dirty="0">
                <a:solidFill>
                  <a:srgbClr val="FF0000"/>
                </a:solidFill>
              </a:rPr>
              <a:t>وهي طريقة تتميز بالآتي :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0" y="4800600"/>
            <a:ext cx="5486400" cy="76200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rtl="1" eaLnBrk="0" hangingPunct="0"/>
            <a:r>
              <a:rPr lang="ar-SA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وبهذه الوظائف تصبح القاعدة الأساسية للأنشطة المعرفية الأخرى.</a:t>
            </a:r>
            <a:r>
              <a:rPr lang="en-US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0" y="3657600"/>
            <a:ext cx="6096000" cy="91440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rtl="1" eaLnBrk="0" hangingPunct="0"/>
            <a:r>
              <a:rPr lang="ar-SA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إضافة إلى وظائفها المعرفية </a:t>
            </a: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0" y="2514600"/>
            <a:ext cx="7467600" cy="99060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rtl="1" eaLnBrk="0" hangingPunct="0"/>
            <a:r>
              <a:rPr lang="ar-SA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العلامات والرموز كالكلمات تستدخل لتقابل الأدوات الخارجية وتعمل كوسائط للتفاعل ( وظيفة تواصلية</a:t>
            </a:r>
            <a:r>
              <a:rPr lang="ar-EG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 )</a:t>
            </a:r>
            <a:r>
              <a:rPr lang="ar-SA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031486" y="1447799"/>
            <a:ext cx="7005484" cy="91440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rtl="1" eaLnBrk="0" hangingPunct="0"/>
            <a:r>
              <a:rPr lang="ar-SA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تمكنه من تسخير الأدوات كوسيلة مساعدة لحل المشكلات الصعبة في الطبيعة أو بمعنى آخر استعمالها كوسائط. </a:t>
            </a: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15726" name="Rectangle 14"/>
          <p:cNvSpPr>
            <a:spLocks noChangeArrowheads="1"/>
          </p:cNvSpPr>
          <p:nvPr/>
        </p:nvSpPr>
        <p:spPr bwMode="auto">
          <a:xfrm>
            <a:off x="0" y="2286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sz="3600" b="1"/>
              <a:t>يعتقد فيجوتسكي أن قدرة الإنسان على التغير أو التطور</a:t>
            </a:r>
            <a:endParaRPr lang="en-US" sz="3600" b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4" name="Group 14"/>
          <p:cNvGraphicFramePr>
            <a:graphicFrameLocks noGrp="1"/>
          </p:cNvGraphicFramePr>
          <p:nvPr/>
        </p:nvGraphicFramePr>
        <p:xfrm>
          <a:off x="152400" y="914400"/>
          <a:ext cx="8991600" cy="5791200"/>
        </p:xfrm>
        <a:graphic>
          <a:graphicData uri="http://schemas.openxmlformats.org/drawingml/2006/table">
            <a:tbl>
              <a:tblPr rtl="1"/>
              <a:tblGrid>
                <a:gridCol w="8818880"/>
                <a:gridCol w="172720"/>
              </a:tblGrid>
              <a:tr h="5791200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العمليات النفسية العليا تحكم بنفس قوانين النمو والتطور .</a:t>
                      </a:r>
                      <a:endParaRPr kumimoji="0" lang="ar-EG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 ففي عملية النمو العامة يمكن أن نفرق بين</a:t>
                      </a:r>
                      <a:r>
                        <a:rPr kumimoji="0" lang="ar-EG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 التالي :</a:t>
                      </a:r>
                    </a:p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 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العملية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 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البدائية (البسيطة)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 </a:t>
                      </a:r>
                      <a:endParaRPr kumimoji="0" lang="ar-EG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والتي يكون أساسها بيولوجي </a:t>
                      </a:r>
                      <a:endParaRPr kumimoji="0" lang="ar-EG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kumimoji="0" lang="ar-EG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 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والعمليات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 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النفسية العليا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 </a:t>
                      </a:r>
                      <a:endParaRPr kumimoji="0" lang="ar-EG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والتي يكون أساسها اجتماعي – ثقافي </a:t>
                      </a:r>
                      <a:endParaRPr kumimoji="0" lang="ar-EG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 ويتولد تاريخ نمو وتطور السلوك من الحركة الداخلية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51DA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7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C7F0C3-2C7E-4A16-BCCB-4AE7C1E5AF4A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27-Mar-20</a:t>
            </a:fld>
            <a:endParaRPr lang="en-US"/>
          </a:p>
        </p:txBody>
      </p:sp>
      <p:sp>
        <p:nvSpPr>
          <p:cNvPr id="204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984789-C9A5-4CBA-BC4C-503DB1EE5348}" type="slidenum">
              <a:rPr lang="ar-SA"/>
              <a:pPr/>
              <a:t>7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4419600" y="1600200"/>
            <a:ext cx="4724400" cy="1005840"/>
          </a:xfrm>
          <a:prstGeom prst="roundRect">
            <a:avLst>
              <a:gd name="adj" fmla="val 9033"/>
            </a:avLst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ar-EG" sz="3200" b="1" dirty="0">
                <a:solidFill>
                  <a:schemeClr val="bg1"/>
                </a:solidFill>
                <a:latin typeface="Arial" charset="0"/>
                <a:cs typeface="Arial" charset="0"/>
              </a:rPr>
              <a:t>1 - </a:t>
            </a:r>
            <a:r>
              <a:rPr lang="ar-SA" sz="3200" b="1" dirty="0">
                <a:solidFill>
                  <a:schemeClr val="bg1"/>
                </a:solidFill>
                <a:latin typeface="Arial" charset="0"/>
                <a:cs typeface="Arial" charset="0"/>
              </a:rPr>
              <a:t>للشكل الثقافي للسلوك والذي يظهر خلال السنتين الأولى</a:t>
            </a:r>
            <a:endParaRPr lang="en-US" sz="32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0" y="1676400"/>
            <a:ext cx="4191000" cy="990600"/>
          </a:xfrm>
          <a:prstGeom prst="roundRect">
            <a:avLst>
              <a:gd name="adj" fmla="val 9033"/>
            </a:avLst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/>
            <a:r>
              <a:rPr lang="ar-EG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2 - </a:t>
            </a:r>
            <a:r>
              <a:rPr lang="ar-SA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استخدام الأدوات</a:t>
            </a:r>
          </a:p>
          <a:p>
            <a:pPr algn="ctr"/>
            <a:r>
              <a:rPr lang="ar-SA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و العلامات ، والرموز (اللغة) تضع الرضيع في مركز ما قبل تاريخ نمو الثقافة</a:t>
            </a: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81000" y="5257800"/>
            <a:ext cx="8542766" cy="1268948"/>
          </a:xfrm>
          <a:prstGeom prst="roundRect">
            <a:avLst>
              <a:gd name="adj" fmla="val 9033"/>
            </a:avLst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rtl="1"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ar-SA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على أية حال فان هناك تحولات نفسية عديدة تتم في  المرحلة الأولية من السلوك الطبيعي</a:t>
            </a: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ar-SA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المبني على الأساس البيولوجي إلى المراحل العليا من العمليات النفسية التي يحدث فيها استخدام السلوك الوسيط</a:t>
            </a: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endParaRPr lang="ar-SA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3200400"/>
            <a:ext cx="4754881" cy="1280160"/>
          </a:xfrm>
          <a:prstGeom prst="roundRect">
            <a:avLst>
              <a:gd name="adj" fmla="val 9033"/>
            </a:avLst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rtl="1" eaLnBrk="0" hangingPunct="0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ar-SA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والفرصة في استحداث علامات معقدة يكون في المراحل الأولى من نمو الفرد</a:t>
            </a:r>
            <a:r>
              <a:rPr lang="en-US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4343400" y="228600"/>
            <a:ext cx="457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60363" algn="ctr"/>
            <a:r>
              <a:rPr lang="ar-SA" sz="4400" b="1"/>
              <a:t>لهذين الخطين .</a:t>
            </a:r>
            <a:r>
              <a:rPr lang="ar-SA"/>
              <a:t>  </a:t>
            </a:r>
            <a:endParaRPr lang="en-US"/>
          </a:p>
          <a:p>
            <a:pPr indent="360363" algn="ctr"/>
            <a:endParaRPr lang="en-US"/>
          </a:p>
          <a:p>
            <a:pPr indent="360363"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152400" y="1752600"/>
            <a:ext cx="3581400" cy="91440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ar-SA" sz="2000" b="1" dirty="0">
                <a:solidFill>
                  <a:srgbClr val="FFC000"/>
                </a:solidFill>
                <a:latin typeface="Arial" charset="0"/>
              </a:rPr>
              <a:t>أما</a:t>
            </a:r>
            <a:r>
              <a:rPr lang="ar-SA" sz="20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ar-SA" sz="2000" b="1" dirty="0" smtClean="0">
                <a:solidFill>
                  <a:srgbClr val="FFC000"/>
                </a:solidFill>
                <a:latin typeface="Arial" charset="0"/>
              </a:rPr>
              <a:t>العلامات</a:t>
            </a:r>
            <a:endParaRPr lang="ar-EG" sz="2000" b="1" dirty="0" smtClean="0">
              <a:solidFill>
                <a:srgbClr val="FFC000"/>
              </a:solidFill>
              <a:latin typeface="Arial" charset="0"/>
            </a:endParaRPr>
          </a:p>
          <a:p>
            <a:pPr algn="ctr" defTabSz="912813"/>
            <a:r>
              <a:rPr lang="ar-SA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ar-SA" b="1" dirty="0">
                <a:solidFill>
                  <a:schemeClr val="tx1"/>
                </a:solidFill>
                <a:latin typeface="Arial" charset="0"/>
              </a:rPr>
              <a:t>فهي نشاط  داخلي والذي يهدف إلى ضبط الفرد نفسه. </a:t>
            </a:r>
            <a:endParaRPr lang="en-US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306399" y="3170236"/>
            <a:ext cx="3751990" cy="1173163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ar-SA" b="1">
                <a:solidFill>
                  <a:schemeClr val="tx1"/>
                </a:solidFill>
                <a:latin typeface="Arial" charset="0"/>
              </a:rPr>
              <a:t>أنها الوسائط التي يستخدمها الإنسان والتي عن طريقها يمكن للنشاط الخارجي للإنسان أن يؤثر على البيئة</a:t>
            </a: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562600" y="1600200"/>
            <a:ext cx="3473860" cy="91440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ar-SA" sz="2000" b="1" dirty="0" smtClean="0">
                <a:solidFill>
                  <a:srgbClr val="FFFF00"/>
                </a:solidFill>
                <a:latin typeface="Arial" charset="0"/>
              </a:rPr>
              <a:t>فالأدوات</a:t>
            </a:r>
            <a:endParaRPr lang="ar-EG" sz="2000" b="1" dirty="0" smtClean="0">
              <a:solidFill>
                <a:srgbClr val="FFFF00"/>
              </a:solidFill>
              <a:latin typeface="Arial" charset="0"/>
            </a:endParaRPr>
          </a:p>
          <a:p>
            <a:pPr algn="ctr" defTabSz="912813"/>
            <a:r>
              <a:rPr lang="ar-SA" sz="16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ar-SA" sz="1600" b="1" dirty="0">
                <a:solidFill>
                  <a:schemeClr val="tx1"/>
                </a:solidFill>
                <a:latin typeface="Arial" charset="0"/>
              </a:rPr>
              <a:t>تستخدم كأدوات للتأثير على موضوع خارجي ويجب أن يؤدي إلى تأثير في الموضوع</a:t>
            </a:r>
            <a:r>
              <a:rPr lang="en-US" sz="16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0" y="3048000"/>
            <a:ext cx="4000500" cy="137160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ar-SA" sz="2000" b="1" dirty="0">
                <a:solidFill>
                  <a:schemeClr val="tx1"/>
                </a:solidFill>
                <a:latin typeface="Arial" charset="0"/>
              </a:rPr>
              <a:t>وعلى أيه حال فان </a:t>
            </a:r>
            <a:r>
              <a:rPr lang="ar-SA" sz="2000" b="1" dirty="0">
                <a:solidFill>
                  <a:srgbClr val="FFFF00"/>
                </a:solidFill>
                <a:latin typeface="Arial" charset="0"/>
              </a:rPr>
              <a:t>الأدوات والعلامات</a:t>
            </a:r>
            <a:r>
              <a:rPr lang="ar-SA" sz="2000" b="1" dirty="0">
                <a:solidFill>
                  <a:schemeClr val="tx1"/>
                </a:solidFill>
                <a:latin typeface="Arial" charset="0"/>
              </a:rPr>
              <a:t> والتي </a:t>
            </a:r>
            <a:r>
              <a:rPr lang="ar-SA" sz="2000" b="1" dirty="0">
                <a:solidFill>
                  <a:srgbClr val="FFFF00"/>
                </a:solidFill>
                <a:latin typeface="Arial" charset="0"/>
              </a:rPr>
              <a:t>تهدف</a:t>
            </a:r>
            <a:r>
              <a:rPr lang="ar-SA" sz="2000" b="1" dirty="0">
                <a:solidFill>
                  <a:schemeClr val="tx1"/>
                </a:solidFill>
                <a:latin typeface="Arial" charset="0"/>
              </a:rPr>
              <a:t> إلى تغيير خارجي في الموضوع وتغيير داخلي في الفرد تؤدي إلى التوافق</a:t>
            </a:r>
            <a:r>
              <a:rPr lang="en-US" sz="20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216477" y="5102243"/>
            <a:ext cx="8728364" cy="1558267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/>
            <a:r>
              <a:rPr lang="ar-SA" sz="2400" b="1">
                <a:solidFill>
                  <a:schemeClr val="tx1"/>
                </a:solidFill>
                <a:latin typeface="Arial" charset="0"/>
              </a:rPr>
              <a:t>في </a:t>
            </a:r>
            <a:r>
              <a:rPr lang="ar-SA" sz="2400" b="1">
                <a:solidFill>
                  <a:srgbClr val="FFFF00"/>
                </a:solidFill>
                <a:latin typeface="Arial" charset="0"/>
              </a:rPr>
              <a:t>البداية</a:t>
            </a:r>
            <a:r>
              <a:rPr lang="ar-SA" sz="2400" b="1">
                <a:solidFill>
                  <a:schemeClr val="tx1"/>
                </a:solidFill>
                <a:latin typeface="Arial" charset="0"/>
              </a:rPr>
              <a:t> يعتمد الطفل على </a:t>
            </a:r>
            <a:r>
              <a:rPr lang="ar-SA" sz="2400" b="1">
                <a:solidFill>
                  <a:srgbClr val="FFFF00"/>
                </a:solidFill>
                <a:latin typeface="Arial" charset="0"/>
              </a:rPr>
              <a:t>أدوات خارجية</a:t>
            </a:r>
            <a:r>
              <a:rPr lang="ar-SA" sz="2400" b="1">
                <a:solidFill>
                  <a:schemeClr val="tx1"/>
                </a:solidFill>
                <a:latin typeface="Arial" charset="0"/>
              </a:rPr>
              <a:t> للسيطرة على بيئته ومع نموه فان كل العمليات الخارجية </a:t>
            </a:r>
            <a:r>
              <a:rPr lang="ar-SA" sz="2400" b="1">
                <a:solidFill>
                  <a:srgbClr val="FFFF00"/>
                </a:solidFill>
                <a:latin typeface="Arial" charset="0"/>
              </a:rPr>
              <a:t>تصبح عمليات داخلية</a:t>
            </a:r>
            <a:r>
              <a:rPr lang="ar-SA" sz="2400" b="1">
                <a:solidFill>
                  <a:schemeClr val="tx1"/>
                </a:solidFill>
                <a:latin typeface="Arial" charset="0"/>
              </a:rPr>
              <a:t> و أنشطة داخلية عن طريق </a:t>
            </a:r>
            <a:r>
              <a:rPr lang="ar-SA" sz="2400" b="1">
                <a:solidFill>
                  <a:srgbClr val="FFFF00"/>
                </a:solidFill>
                <a:latin typeface="Arial" charset="0"/>
              </a:rPr>
              <a:t>عملية الاستدخال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0" y="84138"/>
            <a:ext cx="891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ar-SA" sz="2400" b="1"/>
              <a:t>ويفرق فيجوتسكي بين الأدوات</a:t>
            </a:r>
            <a:r>
              <a:rPr lang="ar-EG" sz="2400" b="1"/>
              <a:t> </a:t>
            </a:r>
            <a:r>
              <a:rPr lang="ar-SA" sz="2400" b="1"/>
              <a:t>والعلامات</a:t>
            </a:r>
            <a:r>
              <a:rPr lang="ar-EG" sz="2400" b="1"/>
              <a:t> </a:t>
            </a:r>
            <a:r>
              <a:rPr lang="ar-SA" sz="2400" b="1"/>
              <a:t>فرغم أن كليهما وسائط ، إلا أنهما مختلفتين من حيث طبيعة استخدام كل منهما</a:t>
            </a:r>
            <a:r>
              <a:rPr lang="en-US" sz="2400"/>
              <a:t> </a:t>
            </a:r>
            <a:r>
              <a:rPr lang="en-US" sz="2400" b="1"/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Sample presentation slides(3)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slides(3)</Template>
  <TotalTime>952</TotalTime>
  <Words>1780</Words>
  <Application>Microsoft Office PowerPoint</Application>
  <PresentationFormat>On-screen Show (4:3)</PresentationFormat>
  <Paragraphs>266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Sample presentation slides(3)</vt:lpstr>
      <vt:lpstr>White with Courier font for code slides</vt:lpstr>
      <vt:lpstr>Metro</vt:lpstr>
      <vt:lpstr> كلية التربية     قسم : علم النفس التربوي       </vt:lpstr>
      <vt:lpstr>(نظرية فيجوتسكي البنائية الاجتماعية)</vt:lpstr>
      <vt:lpstr>حاول فيجوتسكسي توسيع مفهوم انجلز عن العمالة واستخدام الآلة كوسيلة لتغيير الطبيعة ومن ثم تغيير نفسه.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إذا فاللغة على هذا الأساس تعمل على تشكيل النشاط كبناء، هذا البناء يتطور مع تقدم لغة الطفل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مراحل تطور المفاهيم مرحلة التفكير التجميعي ( من الشهر الأول حتى الشهر الثامن)   يصبح الطفل قادراً على استكشاف الأشياء، وتشخيص هويتها بموجب صفاتها المميزة.  التركيز على الاشياء الواقعة - مرحلة التفكير التعقيدي ( ن الشهر الثامن و حتى 12 شهر ) التصنيف فهو يصنّف على أساس أوجه الشبه، إلا أنّ عمليات التصنيف هذه لا تعتبر دائماً دقيقة، فقد ينخدع بمظهر الشيء  - مرحلة تكوين المجاميع (  من سنة حتى السنتين ) تكوين المجموعات المتقابلة على أساس أنَّها تنتمي لنفس الفئة أو تؤدي الوظيفة ذاتها، مثل الأكواب على اختلاف أشكالها ومظهرها إلا أنَّها بالنسبة له كلها أكواب. - مرحلة العقد المتسلسلة ( من 2 – 4 سنوات )   التصنيف على أساس صفة معينة  - مرحلة العقد المصقولة ( من 4 – 6 سنوات ) صقل المهارة .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SUL</dc:creator>
  <cp:lastModifiedBy>DR. MAHA SOROUR</cp:lastModifiedBy>
  <cp:revision>100</cp:revision>
  <dcterms:created xsi:type="dcterms:W3CDTF">2009-04-29T16:05:29Z</dcterms:created>
  <dcterms:modified xsi:type="dcterms:W3CDTF">2020-03-27T06:50:12Z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TC102867051033</vt:lpwstr>
  </property>
</Properties>
</file>